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2" r:id="rId4"/>
  </p:sldMasterIdLst>
  <p:notesMasterIdLst>
    <p:notesMasterId r:id="rId52"/>
  </p:notesMasterIdLst>
  <p:handoutMasterIdLst>
    <p:handoutMasterId r:id="rId53"/>
  </p:handoutMasterIdLst>
  <p:sldIdLst>
    <p:sldId id="741" r:id="rId5"/>
    <p:sldId id="739" r:id="rId6"/>
    <p:sldId id="745" r:id="rId7"/>
    <p:sldId id="744" r:id="rId8"/>
    <p:sldId id="763" r:id="rId9"/>
    <p:sldId id="746" r:id="rId10"/>
    <p:sldId id="747" r:id="rId11"/>
    <p:sldId id="748" r:id="rId12"/>
    <p:sldId id="749" r:id="rId13"/>
    <p:sldId id="750" r:id="rId14"/>
    <p:sldId id="789" r:id="rId15"/>
    <p:sldId id="754" r:id="rId16"/>
    <p:sldId id="752" r:id="rId17"/>
    <p:sldId id="753" r:id="rId18"/>
    <p:sldId id="759" r:id="rId19"/>
    <p:sldId id="758" r:id="rId20"/>
    <p:sldId id="760" r:id="rId21"/>
    <p:sldId id="761" r:id="rId22"/>
    <p:sldId id="762" r:id="rId23"/>
    <p:sldId id="790" r:id="rId24"/>
    <p:sldId id="757" r:id="rId25"/>
    <p:sldId id="751" r:id="rId26"/>
    <p:sldId id="764" r:id="rId27"/>
    <p:sldId id="773" r:id="rId28"/>
    <p:sldId id="771" r:id="rId29"/>
    <p:sldId id="765" r:id="rId30"/>
    <p:sldId id="768" r:id="rId31"/>
    <p:sldId id="791" r:id="rId32"/>
    <p:sldId id="766" r:id="rId33"/>
    <p:sldId id="772" r:id="rId34"/>
    <p:sldId id="774" r:id="rId35"/>
    <p:sldId id="775" r:id="rId36"/>
    <p:sldId id="776" r:id="rId37"/>
    <p:sldId id="777" r:id="rId38"/>
    <p:sldId id="778" r:id="rId39"/>
    <p:sldId id="779" r:id="rId40"/>
    <p:sldId id="755" r:id="rId41"/>
    <p:sldId id="756" r:id="rId42"/>
    <p:sldId id="780" r:id="rId43"/>
    <p:sldId id="781" r:id="rId44"/>
    <p:sldId id="782" r:id="rId45"/>
    <p:sldId id="783" r:id="rId46"/>
    <p:sldId id="784" r:id="rId47"/>
    <p:sldId id="785" r:id="rId48"/>
    <p:sldId id="786" r:id="rId49"/>
    <p:sldId id="787" r:id="rId50"/>
    <p:sldId id="788" r:id="rId51"/>
  </p:sldIdLst>
  <p:sldSz cx="9906000" cy="6858000" type="A4"/>
  <p:notesSz cx="6797675" cy="9926638"/>
  <p:defaultTextStyle>
    <a:defPPr>
      <a:defRPr lang="en-GB"/>
    </a:defPPr>
    <a:lvl1pPr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357"/>
    <a:srgbClr val="008000"/>
    <a:srgbClr val="009900"/>
    <a:srgbClr val="670369"/>
    <a:srgbClr val="87048A"/>
    <a:srgbClr val="E1EBC0"/>
    <a:srgbClr val="44511A"/>
    <a:srgbClr val="B6DF1A"/>
    <a:srgbClr val="E6B8B7"/>
    <a:srgbClr val="8DB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6" autoAdjust="0"/>
    <p:restoredTop sz="99112" autoAdjust="0"/>
  </p:normalViewPr>
  <p:slideViewPr>
    <p:cSldViewPr snapToObjects="1">
      <p:cViewPr varScale="1">
        <p:scale>
          <a:sx n="70" d="100"/>
          <a:sy n="70" d="100"/>
        </p:scale>
        <p:origin x="-1422" y="-96"/>
      </p:cViewPr>
      <p:guideLst>
        <p:guide orient="horz" pos="799"/>
        <p:guide orient="horz" pos="4065"/>
        <p:guide pos="3120"/>
      </p:guideLst>
    </p:cSldViewPr>
  </p:slideViewPr>
  <p:notesTextViewPr>
    <p:cViewPr>
      <p:scale>
        <a:sx n="100" d="100"/>
        <a:sy n="100" d="100"/>
      </p:scale>
      <p:origin x="0" y="0"/>
    </p:cViewPr>
  </p:notesTextViewPr>
  <p:sorterViewPr>
    <p:cViewPr>
      <p:scale>
        <a:sx n="66" d="100"/>
        <a:sy n="66" d="100"/>
      </p:scale>
      <p:origin x="0" y="372"/>
    </p:cViewPr>
  </p:sorterViewPr>
  <p:notesViewPr>
    <p:cSldViewPr snapToObjects="1">
      <p:cViewPr varScale="1">
        <p:scale>
          <a:sx n="52" d="100"/>
          <a:sy n="52" d="100"/>
        </p:scale>
        <p:origin x="-264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7815" cy="496671"/>
          </a:xfrm>
          <a:prstGeom prst="rect">
            <a:avLst/>
          </a:prstGeom>
          <a:noFill/>
          <a:ln w="9525">
            <a:noFill/>
            <a:miter lim="800000"/>
            <a:headEnd/>
            <a:tailEnd/>
          </a:ln>
          <a:effectLst/>
        </p:spPr>
        <p:txBody>
          <a:bodyPr vert="horz" wrap="square" lIns="89906" tIns="44951" rIns="89906" bIns="44951" numCol="1" anchor="t" anchorCtr="0" compatLnSpc="1">
            <a:prstTxWarp prst="textNoShape">
              <a:avLst/>
            </a:prstTxWarp>
          </a:bodyPr>
          <a:lstStyle>
            <a:lvl1pPr algn="l" defTabSz="900773">
              <a:defRPr sz="1100">
                <a:solidFill>
                  <a:schemeClr val="tx1"/>
                </a:solidFill>
                <a:latin typeface="Trebuchet MS" pitchFamily="34" charset="0"/>
                <a:ea typeface="ＭＳ Ｐゴシック" pitchFamily="34" charset="-128"/>
              </a:defRPr>
            </a:lvl1pPr>
          </a:lstStyle>
          <a:p>
            <a:pPr>
              <a:defRPr/>
            </a:pPr>
            <a:endParaRPr lang="en-GB" dirty="0"/>
          </a:p>
        </p:txBody>
      </p:sp>
      <p:sp>
        <p:nvSpPr>
          <p:cNvPr id="6147" name="Rectangle 3"/>
          <p:cNvSpPr>
            <a:spLocks noGrp="1" noChangeArrowheads="1"/>
          </p:cNvSpPr>
          <p:nvPr>
            <p:ph type="dt" sz="quarter" idx="1"/>
          </p:nvPr>
        </p:nvSpPr>
        <p:spPr bwMode="auto">
          <a:xfrm>
            <a:off x="3849861" y="0"/>
            <a:ext cx="2947814" cy="496671"/>
          </a:xfrm>
          <a:prstGeom prst="rect">
            <a:avLst/>
          </a:prstGeom>
          <a:noFill/>
          <a:ln w="9525">
            <a:noFill/>
            <a:miter lim="800000"/>
            <a:headEnd/>
            <a:tailEnd/>
          </a:ln>
          <a:effectLst/>
        </p:spPr>
        <p:txBody>
          <a:bodyPr vert="horz" wrap="square" lIns="89906" tIns="44951" rIns="89906" bIns="44951" numCol="1" anchor="t" anchorCtr="0" compatLnSpc="1">
            <a:prstTxWarp prst="textNoShape">
              <a:avLst/>
            </a:prstTxWarp>
          </a:bodyPr>
          <a:lstStyle>
            <a:lvl1pPr algn="r" defTabSz="900773">
              <a:defRPr sz="1100">
                <a:solidFill>
                  <a:schemeClr val="tx1"/>
                </a:solidFill>
                <a:latin typeface="Trebuchet MS" pitchFamily="34" charset="0"/>
                <a:ea typeface="ＭＳ Ｐゴシック" pitchFamily="34" charset="-128"/>
              </a:defRPr>
            </a:lvl1pPr>
          </a:lstStyle>
          <a:p>
            <a:pPr>
              <a:defRPr/>
            </a:pPr>
            <a:endParaRPr lang="en-GB" dirty="0"/>
          </a:p>
        </p:txBody>
      </p:sp>
      <p:sp>
        <p:nvSpPr>
          <p:cNvPr id="6148" name="Rectangle 4"/>
          <p:cNvSpPr>
            <a:spLocks noGrp="1" noChangeArrowheads="1"/>
          </p:cNvSpPr>
          <p:nvPr>
            <p:ph type="ftr" sz="quarter" idx="2"/>
          </p:nvPr>
        </p:nvSpPr>
        <p:spPr bwMode="auto">
          <a:xfrm>
            <a:off x="0" y="9429968"/>
            <a:ext cx="2947815" cy="496670"/>
          </a:xfrm>
          <a:prstGeom prst="rect">
            <a:avLst/>
          </a:prstGeom>
          <a:noFill/>
          <a:ln w="9525">
            <a:noFill/>
            <a:miter lim="800000"/>
            <a:headEnd/>
            <a:tailEnd/>
          </a:ln>
          <a:effectLst/>
        </p:spPr>
        <p:txBody>
          <a:bodyPr vert="horz" wrap="square" lIns="89906" tIns="44951" rIns="89906" bIns="44951" numCol="1" anchor="b" anchorCtr="0" compatLnSpc="1">
            <a:prstTxWarp prst="textNoShape">
              <a:avLst/>
            </a:prstTxWarp>
          </a:bodyPr>
          <a:lstStyle>
            <a:lvl1pPr algn="l" defTabSz="900773">
              <a:defRPr sz="1100">
                <a:solidFill>
                  <a:schemeClr val="tx1"/>
                </a:solidFill>
                <a:latin typeface="Trebuchet MS" pitchFamily="34" charset="0"/>
                <a:ea typeface="ＭＳ Ｐゴシック" pitchFamily="34" charset="-128"/>
              </a:defRPr>
            </a:lvl1pPr>
          </a:lstStyle>
          <a:p>
            <a:pPr>
              <a:defRPr/>
            </a:pPr>
            <a:endParaRPr lang="en-GB" dirty="0"/>
          </a:p>
        </p:txBody>
      </p:sp>
      <p:sp>
        <p:nvSpPr>
          <p:cNvPr id="6149" name="Rectangle 5"/>
          <p:cNvSpPr>
            <a:spLocks noGrp="1" noChangeArrowheads="1"/>
          </p:cNvSpPr>
          <p:nvPr>
            <p:ph type="sldNum" sz="quarter" idx="3"/>
          </p:nvPr>
        </p:nvSpPr>
        <p:spPr bwMode="auto">
          <a:xfrm>
            <a:off x="3849861" y="9429968"/>
            <a:ext cx="2947814" cy="496670"/>
          </a:xfrm>
          <a:prstGeom prst="rect">
            <a:avLst/>
          </a:prstGeom>
          <a:noFill/>
          <a:ln w="9525">
            <a:noFill/>
            <a:miter lim="800000"/>
            <a:headEnd/>
            <a:tailEnd/>
          </a:ln>
          <a:effectLst/>
        </p:spPr>
        <p:txBody>
          <a:bodyPr vert="horz" wrap="square" lIns="89906" tIns="44951" rIns="89906" bIns="44951" numCol="1" anchor="b" anchorCtr="0" compatLnSpc="1">
            <a:prstTxWarp prst="textNoShape">
              <a:avLst/>
            </a:prstTxWarp>
          </a:bodyPr>
          <a:lstStyle>
            <a:lvl1pPr algn="r" defTabSz="900773">
              <a:defRPr sz="1100">
                <a:solidFill>
                  <a:schemeClr val="tx1"/>
                </a:solidFill>
                <a:latin typeface="Trebuchet MS" pitchFamily="34" charset="0"/>
                <a:ea typeface="ＭＳ Ｐゴシック" pitchFamily="34" charset="-128"/>
              </a:defRPr>
            </a:lvl1pPr>
          </a:lstStyle>
          <a:p>
            <a:pPr>
              <a:defRPr/>
            </a:pPr>
            <a:fld id="{62FDD10D-826E-4BF4-B08F-0644519F2B42}" type="slidenum">
              <a:rPr lang="en-GB"/>
              <a:pPr>
                <a:defRPr/>
              </a:pPr>
              <a:t>‹#›</a:t>
            </a:fld>
            <a:endParaRPr lang="en-GB" dirty="0"/>
          </a:p>
        </p:txBody>
      </p:sp>
    </p:spTree>
    <p:extLst>
      <p:ext uri="{BB962C8B-B14F-4D97-AF65-F5344CB8AC3E}">
        <p14:creationId xmlns:p14="http://schemas.microsoft.com/office/powerpoint/2010/main" val="114170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7815" cy="496671"/>
          </a:xfrm>
          <a:prstGeom prst="rect">
            <a:avLst/>
          </a:prstGeom>
          <a:noFill/>
          <a:ln w="9525">
            <a:noFill/>
            <a:miter lim="800000"/>
            <a:headEnd/>
            <a:tailEnd/>
          </a:ln>
          <a:effectLst/>
        </p:spPr>
        <p:txBody>
          <a:bodyPr vert="horz" wrap="square" lIns="89906" tIns="44951" rIns="89906" bIns="44951" numCol="1" anchor="t" anchorCtr="0" compatLnSpc="1">
            <a:prstTxWarp prst="textNoShape">
              <a:avLst/>
            </a:prstTxWarp>
          </a:bodyPr>
          <a:lstStyle>
            <a:lvl1pPr algn="l" defTabSz="900773">
              <a:defRPr sz="1100">
                <a:solidFill>
                  <a:schemeClr val="tx1"/>
                </a:solidFill>
                <a:latin typeface="Trebuchet MS" pitchFamily="34" charset="0"/>
                <a:ea typeface="ＭＳ Ｐゴシック" pitchFamily="34" charset="-128"/>
              </a:defRPr>
            </a:lvl1pPr>
          </a:lstStyle>
          <a:p>
            <a:pPr>
              <a:defRPr/>
            </a:pPr>
            <a:endParaRPr lang="en-GB" dirty="0"/>
          </a:p>
        </p:txBody>
      </p:sp>
      <p:sp>
        <p:nvSpPr>
          <p:cNvPr id="29699" name="Rectangle 3"/>
          <p:cNvSpPr>
            <a:spLocks noGrp="1" noChangeArrowheads="1"/>
          </p:cNvSpPr>
          <p:nvPr>
            <p:ph type="dt" idx="1"/>
          </p:nvPr>
        </p:nvSpPr>
        <p:spPr bwMode="auto">
          <a:xfrm>
            <a:off x="3849861" y="0"/>
            <a:ext cx="2947814" cy="496671"/>
          </a:xfrm>
          <a:prstGeom prst="rect">
            <a:avLst/>
          </a:prstGeom>
          <a:noFill/>
          <a:ln w="9525">
            <a:noFill/>
            <a:miter lim="800000"/>
            <a:headEnd/>
            <a:tailEnd/>
          </a:ln>
          <a:effectLst/>
        </p:spPr>
        <p:txBody>
          <a:bodyPr vert="horz" wrap="square" lIns="89906" tIns="44951" rIns="89906" bIns="44951" numCol="1" anchor="t" anchorCtr="0" compatLnSpc="1">
            <a:prstTxWarp prst="textNoShape">
              <a:avLst/>
            </a:prstTxWarp>
          </a:bodyPr>
          <a:lstStyle>
            <a:lvl1pPr algn="r" defTabSz="900773">
              <a:defRPr sz="1100">
                <a:solidFill>
                  <a:schemeClr val="tx1"/>
                </a:solidFill>
                <a:latin typeface="Trebuchet MS" pitchFamily="34" charset="0"/>
                <a:ea typeface="ＭＳ Ｐゴシック" pitchFamily="34" charset="-128"/>
              </a:defRPr>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704850" y="741363"/>
            <a:ext cx="5381625" cy="372586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08204" y="4714137"/>
            <a:ext cx="4981267" cy="4471733"/>
          </a:xfrm>
          <a:prstGeom prst="rect">
            <a:avLst/>
          </a:prstGeom>
          <a:noFill/>
          <a:ln w="9525">
            <a:noFill/>
            <a:miter lim="800000"/>
            <a:headEnd/>
            <a:tailEnd/>
          </a:ln>
          <a:effectLst/>
        </p:spPr>
        <p:txBody>
          <a:bodyPr vert="horz" wrap="square" lIns="89906" tIns="44951" rIns="89906" bIns="4495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9429968"/>
            <a:ext cx="2947815" cy="496670"/>
          </a:xfrm>
          <a:prstGeom prst="rect">
            <a:avLst/>
          </a:prstGeom>
          <a:noFill/>
          <a:ln w="9525">
            <a:noFill/>
            <a:miter lim="800000"/>
            <a:headEnd/>
            <a:tailEnd/>
          </a:ln>
          <a:effectLst/>
        </p:spPr>
        <p:txBody>
          <a:bodyPr vert="horz" wrap="square" lIns="89906" tIns="44951" rIns="89906" bIns="44951" numCol="1" anchor="b" anchorCtr="0" compatLnSpc="1">
            <a:prstTxWarp prst="textNoShape">
              <a:avLst/>
            </a:prstTxWarp>
          </a:bodyPr>
          <a:lstStyle>
            <a:lvl1pPr algn="l" defTabSz="900773">
              <a:defRPr sz="1100">
                <a:solidFill>
                  <a:schemeClr val="tx1"/>
                </a:solidFill>
                <a:latin typeface="Trebuchet MS" pitchFamily="34" charset="0"/>
                <a:ea typeface="ＭＳ Ｐゴシック" pitchFamily="34" charset="-128"/>
              </a:defRPr>
            </a:lvl1pPr>
          </a:lstStyle>
          <a:p>
            <a:pPr>
              <a:defRPr/>
            </a:pPr>
            <a:endParaRPr lang="en-GB" dirty="0"/>
          </a:p>
        </p:txBody>
      </p:sp>
      <p:sp>
        <p:nvSpPr>
          <p:cNvPr id="29703" name="Rectangle 7"/>
          <p:cNvSpPr>
            <a:spLocks noGrp="1" noChangeArrowheads="1"/>
          </p:cNvSpPr>
          <p:nvPr>
            <p:ph type="sldNum" sz="quarter" idx="5"/>
          </p:nvPr>
        </p:nvSpPr>
        <p:spPr bwMode="auto">
          <a:xfrm>
            <a:off x="3849861" y="9429968"/>
            <a:ext cx="2947814" cy="496670"/>
          </a:xfrm>
          <a:prstGeom prst="rect">
            <a:avLst/>
          </a:prstGeom>
          <a:noFill/>
          <a:ln w="9525">
            <a:noFill/>
            <a:miter lim="800000"/>
            <a:headEnd/>
            <a:tailEnd/>
          </a:ln>
          <a:effectLst/>
        </p:spPr>
        <p:txBody>
          <a:bodyPr vert="horz" wrap="square" lIns="89906" tIns="44951" rIns="89906" bIns="44951" numCol="1" anchor="b" anchorCtr="0" compatLnSpc="1">
            <a:prstTxWarp prst="textNoShape">
              <a:avLst/>
            </a:prstTxWarp>
          </a:bodyPr>
          <a:lstStyle>
            <a:lvl1pPr algn="r" defTabSz="900773">
              <a:defRPr sz="1100">
                <a:solidFill>
                  <a:schemeClr val="tx1"/>
                </a:solidFill>
                <a:latin typeface="Trebuchet MS" pitchFamily="34" charset="0"/>
                <a:ea typeface="ＭＳ Ｐゴシック" pitchFamily="34" charset="-128"/>
              </a:defRPr>
            </a:lvl1pPr>
          </a:lstStyle>
          <a:p>
            <a:pPr>
              <a:defRPr/>
            </a:pPr>
            <a:fld id="{B146DC60-C9E3-4456-BE87-3A1A820E73CB}" type="slidenum">
              <a:rPr lang="en-GB"/>
              <a:pPr>
                <a:defRPr/>
              </a:pPr>
              <a:t>‹#›</a:t>
            </a:fld>
            <a:endParaRPr lang="en-GB" dirty="0"/>
          </a:p>
        </p:txBody>
      </p:sp>
    </p:spTree>
    <p:extLst>
      <p:ext uri="{BB962C8B-B14F-4D97-AF65-F5344CB8AC3E}">
        <p14:creationId xmlns:p14="http://schemas.microsoft.com/office/powerpoint/2010/main" val="91220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00113"/>
            <a:fld id="{2D252DEC-73BF-4770-B786-026E2D75E97D}" type="slidenum">
              <a:rPr lang="en-GB" smtClean="0"/>
              <a:pPr defTabSz="900113"/>
              <a:t>1</a:t>
            </a:fld>
            <a:endParaRPr lang="en-GB" smtClean="0"/>
          </a:p>
        </p:txBody>
      </p:sp>
      <p:sp>
        <p:nvSpPr>
          <p:cNvPr id="15363" name="Rectangle 2"/>
          <p:cNvSpPr>
            <a:spLocks noGrp="1" noRot="1" noChangeAspect="1" noChangeArrowheads="1" noTextEdit="1"/>
          </p:cNvSpPr>
          <p:nvPr>
            <p:ph type="sldImg"/>
          </p:nvPr>
        </p:nvSpPr>
        <p:spPr>
          <a:xfrm>
            <a:off x="704850" y="741363"/>
            <a:ext cx="5381625" cy="3725862"/>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sz="2800">
                <a:solidFill>
                  <a:srgbClr val="D5201E"/>
                </a:solidFill>
                <a:latin typeface="Arial" charset="0"/>
                <a:ea typeface="ＭＳ Ｐゴシック" pitchFamily="34" charset="-128"/>
              </a:defRPr>
            </a:lvl1pPr>
            <a:lvl2pPr marL="742950" indent="-285750" defTabSz="912813" eaLnBrk="0" hangingPunct="0">
              <a:defRPr sz="2800">
                <a:solidFill>
                  <a:srgbClr val="D5201E"/>
                </a:solidFill>
                <a:latin typeface="Arial" charset="0"/>
                <a:ea typeface="ＭＳ Ｐゴシック" pitchFamily="34" charset="-128"/>
              </a:defRPr>
            </a:lvl2pPr>
            <a:lvl3pPr marL="1143000" indent="-228600" defTabSz="912813" eaLnBrk="0" hangingPunct="0">
              <a:defRPr sz="2800">
                <a:solidFill>
                  <a:srgbClr val="D5201E"/>
                </a:solidFill>
                <a:latin typeface="Arial" charset="0"/>
                <a:ea typeface="ＭＳ Ｐゴシック" pitchFamily="34" charset="-128"/>
              </a:defRPr>
            </a:lvl3pPr>
            <a:lvl4pPr marL="1600200" indent="-228600" defTabSz="912813" eaLnBrk="0" hangingPunct="0">
              <a:defRPr sz="2800">
                <a:solidFill>
                  <a:srgbClr val="D5201E"/>
                </a:solidFill>
                <a:latin typeface="Arial" charset="0"/>
                <a:ea typeface="ＭＳ Ｐゴシック" pitchFamily="34" charset="-128"/>
              </a:defRPr>
            </a:lvl4pPr>
            <a:lvl5pPr marL="2057400" indent="-228600" defTabSz="912813" eaLnBrk="0" hangingPunct="0">
              <a:defRPr sz="2800">
                <a:solidFill>
                  <a:srgbClr val="D5201E"/>
                </a:solidFill>
                <a:latin typeface="Arial" charset="0"/>
                <a:ea typeface="ＭＳ Ｐゴシック" pitchFamily="34" charset="-128"/>
              </a:defRPr>
            </a:lvl5pPr>
            <a:lvl6pPr marL="25146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9pPr>
          </a:lstStyle>
          <a:p>
            <a:pPr eaLnBrk="1" hangingPunct="1"/>
            <a:fld id="{D3EEDA4F-047C-4B4E-A9E4-FA9F47EA38E1}" type="slidenum">
              <a:rPr lang="en-GB" sz="1200">
                <a:solidFill>
                  <a:schemeClr val="tx1"/>
                </a:solidFill>
                <a:latin typeface="Trebuchet MS" pitchFamily="34" charset="0"/>
              </a:rPr>
              <a:pPr eaLnBrk="1" hangingPunct="1"/>
              <a:t>33</a:t>
            </a:fld>
            <a:endParaRPr lang="en-GB" sz="1200">
              <a:solidFill>
                <a:schemeClr val="tx1"/>
              </a:solidFill>
              <a:latin typeface="Trebuchet MS"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sz="2800">
                <a:solidFill>
                  <a:srgbClr val="D5201E"/>
                </a:solidFill>
                <a:latin typeface="Arial" charset="0"/>
                <a:ea typeface="ＭＳ Ｐゴシック" pitchFamily="34" charset="-128"/>
              </a:defRPr>
            </a:lvl1pPr>
            <a:lvl2pPr marL="742950" indent="-285750" defTabSz="912813" eaLnBrk="0" hangingPunct="0">
              <a:defRPr sz="2800">
                <a:solidFill>
                  <a:srgbClr val="D5201E"/>
                </a:solidFill>
                <a:latin typeface="Arial" charset="0"/>
                <a:ea typeface="ＭＳ Ｐゴシック" pitchFamily="34" charset="-128"/>
              </a:defRPr>
            </a:lvl2pPr>
            <a:lvl3pPr marL="1143000" indent="-228600" defTabSz="912813" eaLnBrk="0" hangingPunct="0">
              <a:defRPr sz="2800">
                <a:solidFill>
                  <a:srgbClr val="D5201E"/>
                </a:solidFill>
                <a:latin typeface="Arial" charset="0"/>
                <a:ea typeface="ＭＳ Ｐゴシック" pitchFamily="34" charset="-128"/>
              </a:defRPr>
            </a:lvl3pPr>
            <a:lvl4pPr marL="1600200" indent="-228600" defTabSz="912813" eaLnBrk="0" hangingPunct="0">
              <a:defRPr sz="2800">
                <a:solidFill>
                  <a:srgbClr val="D5201E"/>
                </a:solidFill>
                <a:latin typeface="Arial" charset="0"/>
                <a:ea typeface="ＭＳ Ｐゴシック" pitchFamily="34" charset="-128"/>
              </a:defRPr>
            </a:lvl4pPr>
            <a:lvl5pPr marL="2057400" indent="-228600" defTabSz="912813" eaLnBrk="0" hangingPunct="0">
              <a:defRPr sz="2800">
                <a:solidFill>
                  <a:srgbClr val="D5201E"/>
                </a:solidFill>
                <a:latin typeface="Arial" charset="0"/>
                <a:ea typeface="ＭＳ Ｐゴシック" pitchFamily="34" charset="-128"/>
              </a:defRPr>
            </a:lvl5pPr>
            <a:lvl6pPr marL="25146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9pPr>
          </a:lstStyle>
          <a:p>
            <a:pPr eaLnBrk="1" hangingPunct="1"/>
            <a:fld id="{D3EEDA4F-047C-4B4E-A9E4-FA9F47EA38E1}" type="slidenum">
              <a:rPr lang="en-GB" sz="1200">
                <a:solidFill>
                  <a:schemeClr val="tx1"/>
                </a:solidFill>
                <a:latin typeface="Trebuchet MS" pitchFamily="34" charset="0"/>
              </a:rPr>
              <a:pPr eaLnBrk="1" hangingPunct="1"/>
              <a:t>34</a:t>
            </a:fld>
            <a:endParaRPr lang="en-GB" sz="1200">
              <a:solidFill>
                <a:schemeClr val="tx1"/>
              </a:solidFill>
              <a:latin typeface="Trebuchet MS"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sz="2800">
                <a:solidFill>
                  <a:srgbClr val="D5201E"/>
                </a:solidFill>
                <a:latin typeface="Arial" charset="0"/>
                <a:ea typeface="ＭＳ Ｐゴシック" pitchFamily="34" charset="-128"/>
              </a:defRPr>
            </a:lvl1pPr>
            <a:lvl2pPr marL="742950" indent="-285750" defTabSz="912813" eaLnBrk="0" hangingPunct="0">
              <a:defRPr sz="2800">
                <a:solidFill>
                  <a:srgbClr val="D5201E"/>
                </a:solidFill>
                <a:latin typeface="Arial" charset="0"/>
                <a:ea typeface="ＭＳ Ｐゴシック" pitchFamily="34" charset="-128"/>
              </a:defRPr>
            </a:lvl2pPr>
            <a:lvl3pPr marL="1143000" indent="-228600" defTabSz="912813" eaLnBrk="0" hangingPunct="0">
              <a:defRPr sz="2800">
                <a:solidFill>
                  <a:srgbClr val="D5201E"/>
                </a:solidFill>
                <a:latin typeface="Arial" charset="0"/>
                <a:ea typeface="ＭＳ Ｐゴシック" pitchFamily="34" charset="-128"/>
              </a:defRPr>
            </a:lvl3pPr>
            <a:lvl4pPr marL="1600200" indent="-228600" defTabSz="912813" eaLnBrk="0" hangingPunct="0">
              <a:defRPr sz="2800">
                <a:solidFill>
                  <a:srgbClr val="D5201E"/>
                </a:solidFill>
                <a:latin typeface="Arial" charset="0"/>
                <a:ea typeface="ＭＳ Ｐゴシック" pitchFamily="34" charset="-128"/>
              </a:defRPr>
            </a:lvl4pPr>
            <a:lvl5pPr marL="2057400" indent="-228600" defTabSz="912813" eaLnBrk="0" hangingPunct="0">
              <a:defRPr sz="2800">
                <a:solidFill>
                  <a:srgbClr val="D5201E"/>
                </a:solidFill>
                <a:latin typeface="Arial" charset="0"/>
                <a:ea typeface="ＭＳ Ｐゴシック" pitchFamily="34" charset="-128"/>
              </a:defRPr>
            </a:lvl5pPr>
            <a:lvl6pPr marL="25146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9pPr>
          </a:lstStyle>
          <a:p>
            <a:pPr eaLnBrk="1" hangingPunct="1"/>
            <a:fld id="{D3EEDA4F-047C-4B4E-A9E4-FA9F47EA38E1}" type="slidenum">
              <a:rPr lang="en-GB" sz="1200">
                <a:solidFill>
                  <a:schemeClr val="tx1"/>
                </a:solidFill>
                <a:latin typeface="Trebuchet MS" pitchFamily="34" charset="0"/>
              </a:rPr>
              <a:pPr eaLnBrk="1" hangingPunct="1"/>
              <a:t>35</a:t>
            </a:fld>
            <a:endParaRPr lang="en-GB" sz="1200">
              <a:solidFill>
                <a:schemeClr val="tx1"/>
              </a:solidFill>
              <a:latin typeface="Trebuchet MS"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sz="2800">
                <a:solidFill>
                  <a:srgbClr val="D5201E"/>
                </a:solidFill>
                <a:latin typeface="Arial" charset="0"/>
                <a:ea typeface="ＭＳ Ｐゴシック" pitchFamily="34" charset="-128"/>
              </a:defRPr>
            </a:lvl1pPr>
            <a:lvl2pPr marL="742950" indent="-285750" defTabSz="912813" eaLnBrk="0" hangingPunct="0">
              <a:defRPr sz="2800">
                <a:solidFill>
                  <a:srgbClr val="D5201E"/>
                </a:solidFill>
                <a:latin typeface="Arial" charset="0"/>
                <a:ea typeface="ＭＳ Ｐゴシック" pitchFamily="34" charset="-128"/>
              </a:defRPr>
            </a:lvl2pPr>
            <a:lvl3pPr marL="1143000" indent="-228600" defTabSz="912813" eaLnBrk="0" hangingPunct="0">
              <a:defRPr sz="2800">
                <a:solidFill>
                  <a:srgbClr val="D5201E"/>
                </a:solidFill>
                <a:latin typeface="Arial" charset="0"/>
                <a:ea typeface="ＭＳ Ｐゴシック" pitchFamily="34" charset="-128"/>
              </a:defRPr>
            </a:lvl3pPr>
            <a:lvl4pPr marL="1600200" indent="-228600" defTabSz="912813" eaLnBrk="0" hangingPunct="0">
              <a:defRPr sz="2800">
                <a:solidFill>
                  <a:srgbClr val="D5201E"/>
                </a:solidFill>
                <a:latin typeface="Arial" charset="0"/>
                <a:ea typeface="ＭＳ Ｐゴシック" pitchFamily="34" charset="-128"/>
              </a:defRPr>
            </a:lvl4pPr>
            <a:lvl5pPr marL="2057400" indent="-228600" defTabSz="912813" eaLnBrk="0" hangingPunct="0">
              <a:defRPr sz="2800">
                <a:solidFill>
                  <a:srgbClr val="D5201E"/>
                </a:solidFill>
                <a:latin typeface="Arial" charset="0"/>
                <a:ea typeface="ＭＳ Ｐゴシック" pitchFamily="34" charset="-128"/>
              </a:defRPr>
            </a:lvl5pPr>
            <a:lvl6pPr marL="25146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9pPr>
          </a:lstStyle>
          <a:p>
            <a:pPr eaLnBrk="1" hangingPunct="1"/>
            <a:fld id="{D3EEDA4F-047C-4B4E-A9E4-FA9F47EA38E1}" type="slidenum">
              <a:rPr lang="en-GB" sz="1200">
                <a:solidFill>
                  <a:schemeClr val="tx1"/>
                </a:solidFill>
                <a:latin typeface="Trebuchet MS" pitchFamily="34" charset="0"/>
              </a:rPr>
              <a:pPr eaLnBrk="1" hangingPunct="1"/>
              <a:t>36</a:t>
            </a:fld>
            <a:endParaRPr lang="en-GB" sz="1200">
              <a:solidFill>
                <a:schemeClr val="tx1"/>
              </a:solidFill>
              <a:latin typeface="Trebuchet MS"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712788" y="746125"/>
            <a:ext cx="5372100" cy="3721100"/>
          </a:xfrm>
          <a:ln/>
        </p:spPr>
      </p:sp>
      <p:sp>
        <p:nvSpPr>
          <p:cNvPr id="188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sz="2800">
                <a:solidFill>
                  <a:srgbClr val="D5201E"/>
                </a:solidFill>
                <a:latin typeface="Arial" charset="0"/>
                <a:ea typeface="ＭＳ Ｐゴシック" pitchFamily="34" charset="-128"/>
              </a:defRPr>
            </a:lvl1pPr>
            <a:lvl2pPr marL="742950" indent="-285750" defTabSz="912813" eaLnBrk="0" hangingPunct="0">
              <a:defRPr sz="2800">
                <a:solidFill>
                  <a:srgbClr val="D5201E"/>
                </a:solidFill>
                <a:latin typeface="Arial" charset="0"/>
                <a:ea typeface="ＭＳ Ｐゴシック" pitchFamily="34" charset="-128"/>
              </a:defRPr>
            </a:lvl2pPr>
            <a:lvl3pPr marL="1143000" indent="-228600" defTabSz="912813" eaLnBrk="0" hangingPunct="0">
              <a:defRPr sz="2800">
                <a:solidFill>
                  <a:srgbClr val="D5201E"/>
                </a:solidFill>
                <a:latin typeface="Arial" charset="0"/>
                <a:ea typeface="ＭＳ Ｐゴシック" pitchFamily="34" charset="-128"/>
              </a:defRPr>
            </a:lvl3pPr>
            <a:lvl4pPr marL="1600200" indent="-228600" defTabSz="912813" eaLnBrk="0" hangingPunct="0">
              <a:defRPr sz="2800">
                <a:solidFill>
                  <a:srgbClr val="D5201E"/>
                </a:solidFill>
                <a:latin typeface="Arial" charset="0"/>
                <a:ea typeface="ＭＳ Ｐゴシック" pitchFamily="34" charset="-128"/>
              </a:defRPr>
            </a:lvl4pPr>
            <a:lvl5pPr marL="2057400" indent="-228600" defTabSz="912813" eaLnBrk="0" hangingPunct="0">
              <a:defRPr sz="2800">
                <a:solidFill>
                  <a:srgbClr val="D5201E"/>
                </a:solidFill>
                <a:latin typeface="Arial" charset="0"/>
                <a:ea typeface="ＭＳ Ｐゴシック" pitchFamily="34" charset="-128"/>
              </a:defRPr>
            </a:lvl5pPr>
            <a:lvl6pPr marL="25146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algn="ctr" defTabSz="912813" eaLnBrk="0" fontAlgn="base" hangingPunct="0">
              <a:spcBef>
                <a:spcPct val="0"/>
              </a:spcBef>
              <a:spcAft>
                <a:spcPct val="0"/>
              </a:spcAft>
              <a:defRPr sz="2800">
                <a:solidFill>
                  <a:srgbClr val="D5201E"/>
                </a:solidFill>
                <a:latin typeface="Arial" charset="0"/>
                <a:ea typeface="ＭＳ Ｐゴシック" pitchFamily="34" charset="-128"/>
              </a:defRPr>
            </a:lvl9pPr>
          </a:lstStyle>
          <a:p>
            <a:pPr eaLnBrk="1" hangingPunct="1"/>
            <a:fld id="{D3EEDA4F-047C-4B4E-A9E4-FA9F47EA38E1}" type="slidenum">
              <a:rPr lang="en-GB" sz="1200">
                <a:solidFill>
                  <a:schemeClr val="tx1"/>
                </a:solidFill>
                <a:latin typeface="Trebuchet MS" pitchFamily="34" charset="0"/>
              </a:rPr>
              <a:pPr eaLnBrk="1" hangingPunct="1"/>
              <a:t>32</a:t>
            </a:fld>
            <a:endParaRPr lang="en-GB" sz="1200">
              <a:solidFill>
                <a:schemeClr val="tx1"/>
              </a:solidFill>
              <a:latin typeface="Trebuchet MS"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nvGraphicFramePr>
        <p:xfrm>
          <a:off x="268289" y="6256338"/>
          <a:ext cx="954087" cy="317500"/>
        </p:xfrm>
        <a:graphic>
          <a:graphicData uri="http://schemas.openxmlformats.org/presentationml/2006/ole">
            <mc:AlternateContent xmlns:mc="http://schemas.openxmlformats.org/markup-compatibility/2006">
              <mc:Choice xmlns:v="urn:schemas-microsoft-com:vml" Requires="v">
                <p:oleObj spid="_x0000_s21942" name="Photo Editor Photo" r:id="rId3" imgW="3933333" imgH="1419048" progId="">
                  <p:embed/>
                </p:oleObj>
              </mc:Choice>
              <mc:Fallback>
                <p:oleObj name="Photo Editor Photo" r:id="rId3" imgW="3933333" imgH="1419048" progId="">
                  <p:embed/>
                  <p:pic>
                    <p:nvPicPr>
                      <p:cNvPr id="0" name="Object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9" y="6256338"/>
                        <a:ext cx="9540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7"/>
          <p:cNvSpPr>
            <a:spLocks noChangeShapeType="1"/>
          </p:cNvSpPr>
          <p:nvPr/>
        </p:nvSpPr>
        <p:spPr bwMode="auto">
          <a:xfrm>
            <a:off x="269875" y="962025"/>
            <a:ext cx="9359900" cy="0"/>
          </a:xfrm>
          <a:prstGeom prst="line">
            <a:avLst/>
          </a:prstGeom>
          <a:noFill/>
          <a:ln w="9525">
            <a:solidFill>
              <a:srgbClr val="C3C5C7"/>
            </a:solidFill>
            <a:round/>
            <a:headEnd/>
            <a:tailEnd type="none" w="lg" len="lg"/>
          </a:ln>
        </p:spPr>
        <p:txBody>
          <a:bodyPr/>
          <a:lstStyle/>
          <a:p>
            <a:pPr>
              <a:defRPr/>
            </a:pPr>
            <a:endParaRPr lang="en-GB" dirty="0"/>
          </a:p>
        </p:txBody>
      </p:sp>
      <p:pic>
        <p:nvPicPr>
          <p:cNvPr id="6" name="Picture 4" descr="ppt_cover_charcoal_flat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6" name="Rectangle 6"/>
          <p:cNvSpPr>
            <a:spLocks noGrp="1" noChangeArrowheads="1"/>
          </p:cNvSpPr>
          <p:nvPr>
            <p:ph type="ctrTitle"/>
          </p:nvPr>
        </p:nvSpPr>
        <p:spPr>
          <a:xfrm>
            <a:off x="441987" y="866775"/>
            <a:ext cx="8420100" cy="1119188"/>
          </a:xfrm>
        </p:spPr>
        <p:txBody>
          <a:bodyPr anchor="ctr"/>
          <a:lstStyle>
            <a:lvl1pPr>
              <a:defRPr sz="4000" smtClean="0">
                <a:solidFill>
                  <a:schemeClr val="bg1"/>
                </a:solidFill>
              </a:defRPr>
            </a:lvl1pPr>
          </a:lstStyle>
          <a:p>
            <a:r>
              <a:rPr lang="en-US" smtClean="0"/>
              <a:t>Click to edit Master title style</a:t>
            </a:r>
            <a:endParaRPr lang="en-GB" smtClean="0"/>
          </a:p>
        </p:txBody>
      </p:sp>
      <p:sp>
        <p:nvSpPr>
          <p:cNvPr id="272387" name="Rectangle 7"/>
          <p:cNvSpPr>
            <a:spLocks noGrp="1" noChangeArrowheads="1"/>
          </p:cNvSpPr>
          <p:nvPr>
            <p:ph type="subTitle" idx="1"/>
          </p:nvPr>
        </p:nvSpPr>
        <p:spPr>
          <a:xfrm>
            <a:off x="441988" y="2101850"/>
            <a:ext cx="8413221" cy="533400"/>
          </a:xfrm>
        </p:spPr>
        <p:txBody>
          <a:bodyPr anchor="ctr"/>
          <a:lstStyle>
            <a:lvl1pPr marL="0" indent="0">
              <a:buFont typeface="Lucida Grande"/>
              <a:buNone/>
              <a:defRPr sz="2800" smtClean="0">
                <a:solidFill>
                  <a:schemeClr val="accent1"/>
                </a:solidFill>
              </a:defRPr>
            </a:lvl1pPr>
          </a:lstStyle>
          <a:p>
            <a:r>
              <a:rPr lang="en-US" smtClean="0"/>
              <a:t>Click to edit Master subtitle style</a:t>
            </a:r>
            <a:endParaRPr lang="en-GB" dirty="0" smtClean="0"/>
          </a:p>
        </p:txBody>
      </p:sp>
    </p:spTree>
    <p:extLst>
      <p:ext uri="{BB962C8B-B14F-4D97-AF65-F5344CB8AC3E}">
        <p14:creationId xmlns:p14="http://schemas.microsoft.com/office/powerpoint/2010/main" val="63006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rtl="0" fontAlgn="base">
              <a:spcBef>
                <a:spcPct val="0"/>
              </a:spcBef>
              <a:spcAft>
                <a:spcPct val="0"/>
              </a:spcAft>
              <a:defRPr/>
            </a:pPr>
            <a:fld id="{ABB85BC2-D332-4498-8441-737F5F983651}" type="datetime1">
              <a:rPr lang="en-GB" sz="800" kern="1200" smtClean="0">
                <a:solidFill>
                  <a:srgbClr val="383F44"/>
                </a:solidFill>
                <a:latin typeface="Arial" charset="0"/>
                <a:ea typeface="ＭＳ Ｐゴシック"/>
                <a:cs typeface="Arial" charset="0"/>
              </a:rPr>
              <a:pPr algn="r" rtl="0" fontAlgn="base">
                <a:spcBef>
                  <a:spcPct val="0"/>
                </a:spcBef>
                <a:spcAft>
                  <a:spcPct val="0"/>
                </a:spcAft>
                <a:defRPr/>
              </a:pPr>
              <a:t>21/12/2012</a:t>
            </a:fld>
            <a:endParaRPr lang="en-GB" sz="800" kern="1200" dirty="0">
              <a:solidFill>
                <a:srgbClr val="383F44"/>
              </a:solidFill>
              <a:latin typeface="Arial" charset="0"/>
              <a:ea typeface="ＭＳ Ｐゴシック"/>
              <a:cs typeface="Arial" charset="0"/>
            </a:endParaRPr>
          </a:p>
        </p:txBody>
      </p:sp>
      <p:sp>
        <p:nvSpPr>
          <p:cNvPr id="4" name="Slide Number Placeholder 3"/>
          <p:cNvSpPr>
            <a:spLocks noGrp="1"/>
          </p:cNvSpPr>
          <p:nvPr>
            <p:ph type="sldNum" sz="quarter" idx="11"/>
          </p:nvPr>
        </p:nvSpPr>
        <p:spPr/>
        <p:txBody>
          <a:bodyPr/>
          <a:lstStyle/>
          <a:p>
            <a:pPr algn="r" rtl="0" fontAlgn="base">
              <a:spcBef>
                <a:spcPct val="0"/>
              </a:spcBef>
              <a:spcAft>
                <a:spcPct val="0"/>
              </a:spcAft>
              <a:defRPr/>
            </a:pPr>
            <a:fld id="{4ADC5E78-8D2B-4BE5-822E-4DFF45A91242}" type="slidenum">
              <a:rPr lang="en-GB" sz="800" kern="1200" smtClean="0">
                <a:solidFill>
                  <a:srgbClr val="383F44"/>
                </a:solidFill>
                <a:latin typeface="Arial" charset="0"/>
                <a:ea typeface="ＭＳ Ｐゴシック"/>
                <a:cs typeface="Arial" charset="0"/>
              </a:rPr>
              <a:pPr algn="r" rtl="0" fontAlgn="base">
                <a:spcBef>
                  <a:spcPct val="0"/>
                </a:spcBef>
                <a:spcAft>
                  <a:spcPct val="0"/>
                </a:spcAft>
                <a:defRPr/>
              </a:pPr>
              <a:t>‹#›</a:t>
            </a:fld>
            <a:endParaRPr lang="en-GB" sz="800" kern="1200" dirty="0">
              <a:solidFill>
                <a:srgbClr val="383F44"/>
              </a:solidFill>
              <a:latin typeface="Arial" charset="0"/>
              <a:ea typeface="ＭＳ Ｐゴシック"/>
              <a:cs typeface="Arial" charset="0"/>
            </a:endParaRPr>
          </a:p>
        </p:txBody>
      </p:sp>
      <p:sp>
        <p:nvSpPr>
          <p:cNvPr id="5" name="Footer Placeholder 4"/>
          <p:cNvSpPr>
            <a:spLocks noGrp="1"/>
          </p:cNvSpPr>
          <p:nvPr>
            <p:ph type="ftr" sz="quarter" idx="12"/>
          </p:nvPr>
        </p:nvSpPr>
        <p:spPr/>
        <p:txBody>
          <a:bodyPr/>
          <a:lstStyle/>
          <a:p>
            <a:pPr algn="r" rtl="0" fontAlgn="base">
              <a:spcBef>
                <a:spcPct val="0"/>
              </a:spcBef>
              <a:spcAft>
                <a:spcPct val="0"/>
              </a:spcAft>
              <a:defRPr/>
            </a:pPr>
            <a:r>
              <a:rPr lang="en-GB" sz="800" kern="1200" dirty="0" smtClean="0">
                <a:solidFill>
                  <a:srgbClr val="383F44"/>
                </a:solidFill>
                <a:latin typeface="Arial" charset="0"/>
                <a:ea typeface="ＭＳ Ｐゴシック"/>
                <a:cs typeface="Arial" charset="0"/>
              </a:rPr>
              <a:t>Cost Assurance</a:t>
            </a:r>
            <a:endParaRPr lang="en-GB" sz="800" kern="1200" dirty="0">
              <a:solidFill>
                <a:srgbClr val="383F44"/>
              </a:solidFill>
              <a:latin typeface="Arial" charset="0"/>
              <a:ea typeface="ＭＳ Ｐゴシック"/>
              <a:cs typeface="Arial" charset="0"/>
            </a:endParaRPr>
          </a:p>
        </p:txBody>
      </p:sp>
      <p:sp>
        <p:nvSpPr>
          <p:cNvPr id="6" name="Rectangle 5"/>
          <p:cNvSpPr/>
          <p:nvPr/>
        </p:nvSpPr>
        <p:spPr>
          <a:xfrm>
            <a:off x="268289" y="704539"/>
            <a:ext cx="9505299" cy="509665"/>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28368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lgn="r" rtl="0" fontAlgn="base">
              <a:spcBef>
                <a:spcPct val="0"/>
              </a:spcBef>
              <a:spcAft>
                <a:spcPct val="0"/>
              </a:spcAft>
              <a:defRPr/>
            </a:pPr>
            <a:fld id="{CD561CAE-2ED7-415C-B7D9-2C93062BAFCE}" type="datetime1">
              <a:rPr lang="en-GB" sz="800" kern="1200" smtClean="0">
                <a:solidFill>
                  <a:srgbClr val="383F44"/>
                </a:solidFill>
                <a:latin typeface="Arial" charset="0"/>
                <a:ea typeface="ＭＳ Ｐゴシック"/>
                <a:cs typeface="Arial" charset="0"/>
              </a:rPr>
              <a:pPr algn="r" rtl="0" fontAlgn="base">
                <a:spcBef>
                  <a:spcPct val="0"/>
                </a:spcBef>
                <a:spcAft>
                  <a:spcPct val="0"/>
                </a:spcAft>
                <a:defRPr/>
              </a:pPr>
              <a:t>21/12/2012</a:t>
            </a:fld>
            <a:endParaRPr lang="en-GB" sz="800" kern="1200" dirty="0">
              <a:solidFill>
                <a:srgbClr val="383F44"/>
              </a:solidFill>
              <a:latin typeface="Arial" charset="0"/>
              <a:ea typeface="ＭＳ Ｐゴシック"/>
              <a:cs typeface="Arial" charset="0"/>
            </a:endParaRPr>
          </a:p>
        </p:txBody>
      </p:sp>
      <p:sp>
        <p:nvSpPr>
          <p:cNvPr id="5" name="Footer Placeholder 4"/>
          <p:cNvSpPr>
            <a:spLocks noGrp="1"/>
          </p:cNvSpPr>
          <p:nvPr>
            <p:ph type="ftr" sz="quarter" idx="11"/>
          </p:nvPr>
        </p:nvSpPr>
        <p:spPr>
          <a:ln/>
        </p:spPr>
        <p:txBody>
          <a:bodyPr/>
          <a:lstStyle>
            <a:lvl1pPr>
              <a:defRPr/>
            </a:lvl1pPr>
          </a:lstStyle>
          <a:p>
            <a:pPr algn="r" rtl="0" fontAlgn="base">
              <a:spcBef>
                <a:spcPct val="0"/>
              </a:spcBef>
              <a:spcAft>
                <a:spcPct val="0"/>
              </a:spcAft>
              <a:defRPr/>
            </a:pPr>
            <a:r>
              <a:rPr lang="en-GB" sz="800" kern="1200" dirty="0" smtClean="0">
                <a:solidFill>
                  <a:srgbClr val="383F44"/>
                </a:solidFill>
                <a:latin typeface="Arial" charset="0"/>
                <a:ea typeface="ＭＳ Ｐゴシック"/>
                <a:cs typeface="Arial" charset="0"/>
              </a:rPr>
              <a:t>Cost Assurance</a:t>
            </a:r>
            <a:endParaRPr lang="en-GB" sz="800" kern="1200" dirty="0">
              <a:solidFill>
                <a:srgbClr val="383F44"/>
              </a:solidFill>
              <a:latin typeface="Arial" charset="0"/>
              <a:ea typeface="ＭＳ Ｐゴシック"/>
              <a:cs typeface="Arial" charset="0"/>
            </a:endParaRPr>
          </a:p>
        </p:txBody>
      </p:sp>
      <p:sp>
        <p:nvSpPr>
          <p:cNvPr id="6" name="Slide Number Placeholder 5"/>
          <p:cNvSpPr>
            <a:spLocks noGrp="1"/>
          </p:cNvSpPr>
          <p:nvPr>
            <p:ph type="sldNum" sz="quarter" idx="12"/>
          </p:nvPr>
        </p:nvSpPr>
        <p:spPr>
          <a:ln/>
        </p:spPr>
        <p:txBody>
          <a:bodyPr/>
          <a:lstStyle>
            <a:lvl1pPr>
              <a:defRPr/>
            </a:lvl1pPr>
          </a:lstStyle>
          <a:p>
            <a:pPr algn="r" rtl="0" fontAlgn="base">
              <a:spcBef>
                <a:spcPct val="0"/>
              </a:spcBef>
              <a:spcAft>
                <a:spcPct val="0"/>
              </a:spcAft>
              <a:defRPr/>
            </a:pPr>
            <a:fld id="{04AF06E7-879A-450F-B704-819FF6BEFE33}" type="slidenum">
              <a:rPr lang="en-GB" sz="800" kern="1200" smtClean="0">
                <a:solidFill>
                  <a:srgbClr val="383F44"/>
                </a:solidFill>
                <a:latin typeface="Arial" charset="0"/>
                <a:ea typeface="ＭＳ Ｐゴシック"/>
                <a:cs typeface="Arial" charset="0"/>
              </a:rPr>
              <a:pPr algn="r" rtl="0" fontAlgn="base">
                <a:spcBef>
                  <a:spcPct val="0"/>
                </a:spcBef>
                <a:spcAft>
                  <a:spcPct val="0"/>
                </a:spcAft>
                <a:defRPr/>
              </a:pPr>
              <a:t>‹#›</a:t>
            </a:fld>
            <a:endParaRPr lang="en-GB" sz="800" kern="1200" dirty="0">
              <a:solidFill>
                <a:srgbClr val="383F44"/>
              </a:solidFill>
              <a:latin typeface="Arial" charset="0"/>
              <a:ea typeface="ＭＳ Ｐゴシック"/>
              <a:cs typeface="Arial" charset="0"/>
            </a:endParaRPr>
          </a:p>
        </p:txBody>
      </p:sp>
    </p:spTree>
    <p:extLst>
      <p:ext uri="{BB962C8B-B14F-4D97-AF65-F5344CB8AC3E}">
        <p14:creationId xmlns:p14="http://schemas.microsoft.com/office/powerpoint/2010/main" val="4038743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Header Only">
    <p:spTree>
      <p:nvGrpSpPr>
        <p:cNvPr id="1" name=""/>
        <p:cNvGrpSpPr/>
        <p:nvPr/>
      </p:nvGrpSpPr>
      <p:grpSpPr>
        <a:xfrm>
          <a:off x="0" y="0"/>
          <a:ext cx="0" cy="0"/>
          <a:chOff x="0" y="0"/>
          <a:chExt cx="0" cy="0"/>
        </a:xfrm>
      </p:grpSpPr>
      <p:graphicFrame>
        <p:nvGraphicFramePr>
          <p:cNvPr id="3" name="Object 148"/>
          <p:cNvGraphicFramePr>
            <a:graphicFrameLocks noChangeAspect="1"/>
          </p:cNvGraphicFramePr>
          <p:nvPr/>
        </p:nvGraphicFramePr>
        <p:xfrm>
          <a:off x="268289" y="6256338"/>
          <a:ext cx="954087" cy="317500"/>
        </p:xfrm>
        <a:graphic>
          <a:graphicData uri="http://schemas.openxmlformats.org/presentationml/2006/ole">
            <mc:AlternateContent xmlns:mc="http://schemas.openxmlformats.org/markup-compatibility/2006">
              <mc:Choice xmlns:v="urn:schemas-microsoft-com:vml" Requires="v">
                <p:oleObj spid="_x0000_s30134" name="Photo Editor Photo" r:id="rId3" imgW="3933333" imgH="1419048" progId="">
                  <p:embed/>
                </p:oleObj>
              </mc:Choice>
              <mc:Fallback>
                <p:oleObj name="Photo Editor Photo" r:id="rId3" imgW="3933333" imgH="1419048" progId="">
                  <p:embed/>
                  <p:pic>
                    <p:nvPicPr>
                      <p:cNvPr id="0" name="Object 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9" y="6256338"/>
                        <a:ext cx="9540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ine 17"/>
          <p:cNvSpPr>
            <a:spLocks noChangeShapeType="1"/>
          </p:cNvSpPr>
          <p:nvPr/>
        </p:nvSpPr>
        <p:spPr bwMode="auto">
          <a:xfrm>
            <a:off x="269875" y="962025"/>
            <a:ext cx="9359900" cy="0"/>
          </a:xfrm>
          <a:prstGeom prst="line">
            <a:avLst/>
          </a:prstGeom>
          <a:noFill/>
          <a:ln w="9525">
            <a:solidFill>
              <a:srgbClr val="C3C5C7"/>
            </a:solidFill>
            <a:round/>
            <a:headEnd/>
            <a:tailEnd type="none" w="lg" len="lg"/>
          </a:ln>
        </p:spPr>
        <p:txBody>
          <a:bodyPr/>
          <a:lstStyle/>
          <a:p>
            <a:pPr eaLnBrk="0" hangingPunct="0">
              <a:spcAft>
                <a:spcPts val="600"/>
              </a:spcAft>
              <a:buClr>
                <a:srgbClr val="D5201E"/>
              </a:buClr>
              <a:buFont typeface="Lucida Grande"/>
              <a:buChar char="•"/>
              <a:defRPr/>
            </a:pPr>
            <a:endParaRPr lang="en-GB" dirty="0">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smtClean="0"/>
            </a:lvl1pPr>
          </a:lstStyle>
          <a:p>
            <a:pPr rtl="0" fontAlgn="base">
              <a:spcBef>
                <a:spcPct val="0"/>
              </a:spcBef>
              <a:spcAft>
                <a:spcPct val="0"/>
              </a:spcAft>
              <a:defRPr/>
            </a:pPr>
            <a:fld id="{A0E67F42-27F1-4A7B-BB0C-4241DECF724A}" type="datetime1">
              <a:rPr lang="en-GB" kern="1200" smtClean="0">
                <a:solidFill>
                  <a:srgbClr val="383F44"/>
                </a:solidFill>
                <a:latin typeface="Arial" charset="0"/>
                <a:ea typeface="ＭＳ Ｐゴシック"/>
              </a:rPr>
              <a:pPr rtl="0" fontAlgn="base">
                <a:spcBef>
                  <a:spcPct val="0"/>
                </a:spcBef>
                <a:spcAft>
                  <a:spcPct val="0"/>
                </a:spcAft>
                <a:defRPr/>
              </a:pPr>
              <a:t>21/12/2012</a:t>
            </a:fld>
            <a:endParaRPr lang="en-GB" kern="1200" dirty="0">
              <a:solidFill>
                <a:srgbClr val="383F44"/>
              </a:solidFill>
              <a:latin typeface="Arial" charset="0"/>
              <a:ea typeface="ＭＳ Ｐゴシック"/>
            </a:endParaRPr>
          </a:p>
        </p:txBody>
      </p:sp>
      <p:sp>
        <p:nvSpPr>
          <p:cNvPr id="6" name="Slide Number Placeholder 3"/>
          <p:cNvSpPr>
            <a:spLocks noGrp="1"/>
          </p:cNvSpPr>
          <p:nvPr>
            <p:ph type="sldNum" sz="quarter" idx="11"/>
          </p:nvPr>
        </p:nvSpPr>
        <p:spPr/>
        <p:txBody>
          <a:bodyPr/>
          <a:lstStyle>
            <a:lvl1pPr>
              <a:defRPr/>
            </a:lvl1pPr>
          </a:lstStyle>
          <a:p>
            <a:pPr rtl="0" fontAlgn="base">
              <a:spcBef>
                <a:spcPct val="0"/>
              </a:spcBef>
              <a:spcAft>
                <a:spcPct val="0"/>
              </a:spcAft>
              <a:defRPr/>
            </a:pPr>
            <a:fld id="{14916623-4E89-4238-A0B7-108994551AB4}" type="slidenum">
              <a:rPr lang="en-GB" kern="1200" smtClean="0">
                <a:solidFill>
                  <a:srgbClr val="383F44"/>
                </a:solidFill>
                <a:latin typeface="Arial" charset="0"/>
                <a:ea typeface="ＭＳ Ｐゴシック"/>
              </a:rPr>
              <a:pPr rtl="0" fontAlgn="base">
                <a:spcBef>
                  <a:spcPct val="0"/>
                </a:spcBef>
                <a:spcAft>
                  <a:spcPct val="0"/>
                </a:spcAft>
                <a:defRPr/>
              </a:pPr>
              <a:t>‹#›</a:t>
            </a:fld>
            <a:endParaRPr lang="en-GB" kern="1200" dirty="0">
              <a:solidFill>
                <a:srgbClr val="383F44"/>
              </a:solidFill>
              <a:latin typeface="Arial" charset="0"/>
              <a:ea typeface="ＭＳ Ｐゴシック"/>
            </a:endParaRPr>
          </a:p>
        </p:txBody>
      </p:sp>
      <p:sp>
        <p:nvSpPr>
          <p:cNvPr id="7" name="Footer Placeholder 4"/>
          <p:cNvSpPr>
            <a:spLocks noGrp="1"/>
          </p:cNvSpPr>
          <p:nvPr>
            <p:ph type="ftr" sz="quarter" idx="12"/>
          </p:nvPr>
        </p:nvSpPr>
        <p:spPr/>
        <p:txBody>
          <a:bodyPr/>
          <a:lstStyle>
            <a:lvl1pPr>
              <a:defRPr smtClean="0"/>
            </a:lvl1pPr>
          </a:lstStyle>
          <a:p>
            <a:pPr rtl="0" fontAlgn="base">
              <a:spcBef>
                <a:spcPct val="0"/>
              </a:spcBef>
              <a:spcAft>
                <a:spcPct val="0"/>
              </a:spcAft>
              <a:defRPr/>
            </a:pPr>
            <a:r>
              <a:rPr lang="en-GB" kern="1200" dirty="0" smtClean="0">
                <a:solidFill>
                  <a:srgbClr val="383F44"/>
                </a:solidFill>
                <a:latin typeface="Arial" charset="0"/>
                <a:ea typeface="ＭＳ Ｐゴシック"/>
              </a:rPr>
              <a:t>Cost Assurance</a:t>
            </a:r>
            <a:endParaRPr lang="en-GB" kern="1200" dirty="0">
              <a:solidFill>
                <a:srgbClr val="383F44"/>
              </a:solidFill>
              <a:latin typeface="Arial" charset="0"/>
              <a:ea typeface="ＭＳ Ｐゴシック"/>
            </a:endParaRPr>
          </a:p>
        </p:txBody>
      </p:sp>
    </p:spTree>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0025" y="115888"/>
            <a:ext cx="9505950" cy="92233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00025" y="1196975"/>
            <a:ext cx="9505950" cy="4895850"/>
          </a:xfrm>
        </p:spPr>
        <p:txBody>
          <a:bodyPr/>
          <a:lstStyle/>
          <a:p>
            <a:pPr lvl="0"/>
            <a:endParaRPr lang="en-GB" noProof="0" smtClean="0"/>
          </a:p>
        </p:txBody>
      </p:sp>
      <p:sp>
        <p:nvSpPr>
          <p:cNvPr id="4" name="Date Placeholder 3"/>
          <p:cNvSpPr>
            <a:spLocks noGrp="1"/>
          </p:cNvSpPr>
          <p:nvPr>
            <p:ph type="dt" sz="half" idx="10"/>
          </p:nvPr>
        </p:nvSpPr>
        <p:spPr>
          <a:ln/>
        </p:spPr>
        <p:txBody>
          <a:bodyPr/>
          <a:lstStyle>
            <a:lvl1pPr>
              <a:defRPr/>
            </a:lvl1pPr>
          </a:lstStyle>
          <a:p>
            <a:pPr>
              <a:defRPr/>
            </a:pPr>
            <a:fld id="{3D9E87D7-E596-4AB4-A17F-04FB87B11A0B}" type="datetime4">
              <a:rPr lang="en-US"/>
              <a:pPr>
                <a:defRPr/>
              </a:pPr>
              <a:t>December 21, 2012</a:t>
            </a:fld>
            <a:r>
              <a:rPr lang="en-GB"/>
              <a:t> |</a:t>
            </a:r>
          </a:p>
        </p:txBody>
      </p:sp>
      <p:sp>
        <p:nvSpPr>
          <p:cNvPr id="5" name="Footer Placeholder 4"/>
          <p:cNvSpPr>
            <a:spLocks noGrp="1"/>
          </p:cNvSpPr>
          <p:nvPr>
            <p:ph type="ftr" sz="quarter" idx="11"/>
          </p:nvPr>
        </p:nvSpPr>
        <p:spPr>
          <a:ln/>
        </p:spPr>
        <p:txBody>
          <a:bodyPr/>
          <a:lstStyle>
            <a:lvl1pPr>
              <a:defRPr/>
            </a:lvl1pPr>
          </a:lstStyle>
          <a:p>
            <a:pPr>
              <a:defRPr/>
            </a:pPr>
            <a:r>
              <a:rPr lang="en-GB"/>
              <a:t>Benefits Case Output |</a:t>
            </a:r>
          </a:p>
        </p:txBody>
      </p:sp>
      <p:sp>
        <p:nvSpPr>
          <p:cNvPr id="6" name="Slide Number Placeholder 5"/>
          <p:cNvSpPr>
            <a:spLocks noGrp="1"/>
          </p:cNvSpPr>
          <p:nvPr>
            <p:ph type="sldNum" sz="quarter" idx="12"/>
          </p:nvPr>
        </p:nvSpPr>
        <p:spPr>
          <a:ln/>
        </p:spPr>
        <p:txBody>
          <a:bodyPr/>
          <a:lstStyle>
            <a:lvl1pPr>
              <a:defRPr/>
            </a:lvl1pPr>
          </a:lstStyle>
          <a:p>
            <a:pPr>
              <a:defRPr/>
            </a:pPr>
            <a:fld id="{5493DCEF-981D-4301-A2EC-22B3E8A267BB}" type="slidenum">
              <a:rPr lang="en-GB"/>
              <a:pPr>
                <a:defRPr/>
              </a:pPr>
              <a:t>‹#›</a:t>
            </a:fld>
            <a:endParaRPr lang="en-GB"/>
          </a:p>
        </p:txBody>
      </p:sp>
    </p:spTree>
    <p:extLst>
      <p:ext uri="{BB962C8B-B14F-4D97-AF65-F5344CB8AC3E}">
        <p14:creationId xmlns:p14="http://schemas.microsoft.com/office/powerpoint/2010/main" val="20844098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6"/>
          <p:cNvSpPr>
            <a:spLocks noGrp="1" noChangeArrowheads="1"/>
          </p:cNvSpPr>
          <p:nvPr>
            <p:ph type="title"/>
          </p:nvPr>
        </p:nvSpPr>
        <p:spPr bwMode="auto">
          <a:xfrm>
            <a:off x="268289" y="257177"/>
            <a:ext cx="93694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p>
            <a:pPr lvl="0"/>
            <a:r>
              <a:rPr lang="en-US" smtClean="0"/>
              <a:t>Click to edit Master title style</a:t>
            </a:r>
            <a:endParaRPr lang="en-GB" smtClean="0"/>
          </a:p>
        </p:txBody>
      </p:sp>
      <p:sp>
        <p:nvSpPr>
          <p:cNvPr id="1029" name="Rectangle 7"/>
          <p:cNvSpPr>
            <a:spLocks noGrp="1" noChangeArrowheads="1"/>
          </p:cNvSpPr>
          <p:nvPr>
            <p:ph type="body" idx="1"/>
          </p:nvPr>
        </p:nvSpPr>
        <p:spPr bwMode="auto">
          <a:xfrm>
            <a:off x="268289" y="1103313"/>
            <a:ext cx="9369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2" name="Date Placeholder 3"/>
          <p:cNvSpPr>
            <a:spLocks noGrp="1"/>
          </p:cNvSpPr>
          <p:nvPr>
            <p:ph type="dt" sz="half" idx="2"/>
          </p:nvPr>
        </p:nvSpPr>
        <p:spPr bwMode="auto">
          <a:xfrm>
            <a:off x="8234364" y="6426202"/>
            <a:ext cx="1089025" cy="214313"/>
          </a:xfrm>
          <a:prstGeom prst="rect">
            <a:avLst/>
          </a:prstGeom>
          <a:ln>
            <a:miter lim="800000"/>
            <a:headEnd/>
            <a:tailEnd/>
          </a:ln>
        </p:spPr>
        <p:txBody>
          <a:bodyPr vert="horz" wrap="square" lIns="0" tIns="45720" rIns="0" bIns="45720" numCol="1" anchor="t" anchorCtr="0" compatLnSpc="1">
            <a:prstTxWarp prst="textNoShape">
              <a:avLst/>
            </a:prstTxWarp>
            <a:spAutoFit/>
          </a:bodyPr>
          <a:lstStyle>
            <a:lvl1pPr algn="r" eaLnBrk="1" hangingPunct="1">
              <a:spcAft>
                <a:spcPct val="0"/>
              </a:spcAft>
              <a:buClrTx/>
              <a:buFontTx/>
              <a:buNone/>
              <a:defRPr sz="800" b="0">
                <a:solidFill>
                  <a:srgbClr val="000000"/>
                </a:solidFill>
              </a:defRPr>
            </a:lvl1pPr>
          </a:lstStyle>
          <a:p>
            <a:pPr>
              <a:defRPr/>
            </a:pPr>
            <a:fld id="{7918FBC9-DA3F-4C28-9D96-6731B0BD9054}" type="datetime1">
              <a:rPr lang="en-GB" smtClean="0"/>
              <a:pPr>
                <a:defRPr/>
              </a:pPr>
              <a:t>21/12/2012</a:t>
            </a:fld>
            <a:r>
              <a:rPr lang="en-GB" dirty="0" smtClean="0"/>
              <a:t> |</a:t>
            </a:r>
            <a:endParaRPr lang="en-GB" dirty="0"/>
          </a:p>
        </p:txBody>
      </p:sp>
      <p:sp>
        <p:nvSpPr>
          <p:cNvPr id="13" name="Slide Number Placeholder 5"/>
          <p:cNvSpPr>
            <a:spLocks noGrp="1"/>
          </p:cNvSpPr>
          <p:nvPr>
            <p:ph type="sldNum" sz="quarter" idx="4"/>
          </p:nvPr>
        </p:nvSpPr>
        <p:spPr bwMode="auto">
          <a:xfrm>
            <a:off x="9356727" y="6426202"/>
            <a:ext cx="269875" cy="214313"/>
          </a:xfrm>
          <a:prstGeom prst="rect">
            <a:avLst/>
          </a:prstGeom>
          <a:ln>
            <a:miter lim="800000"/>
            <a:headEnd/>
            <a:tailEnd/>
          </a:ln>
        </p:spPr>
        <p:txBody>
          <a:bodyPr vert="horz" wrap="square" lIns="0" tIns="45720" rIns="0" bIns="45720" numCol="1" anchor="t" anchorCtr="0" compatLnSpc="1">
            <a:prstTxWarp prst="textNoShape">
              <a:avLst/>
            </a:prstTxWarp>
          </a:bodyPr>
          <a:lstStyle>
            <a:lvl1pPr algn="r" eaLnBrk="1" hangingPunct="1">
              <a:spcAft>
                <a:spcPct val="0"/>
              </a:spcAft>
              <a:buClrTx/>
              <a:buFontTx/>
              <a:buNone/>
              <a:defRPr sz="800" b="1">
                <a:solidFill>
                  <a:srgbClr val="D5201E"/>
                </a:solidFill>
                <a:latin typeface="+mn-lt"/>
              </a:defRPr>
            </a:lvl1pPr>
          </a:lstStyle>
          <a:p>
            <a:pPr>
              <a:defRPr/>
            </a:pPr>
            <a:fld id="{9821E73D-F7FF-4028-B606-AEAE7506AC59}" type="slidenum">
              <a:rPr lang="en-GB" smtClean="0"/>
              <a:pPr>
                <a:defRPr/>
              </a:pPr>
              <a:t>‹#›</a:t>
            </a:fld>
            <a:endParaRPr lang="en-GB" dirty="0"/>
          </a:p>
        </p:txBody>
      </p:sp>
      <p:sp>
        <p:nvSpPr>
          <p:cNvPr id="14" name="Footer Placeholder 4"/>
          <p:cNvSpPr>
            <a:spLocks noGrp="1"/>
          </p:cNvSpPr>
          <p:nvPr>
            <p:ph type="ftr" sz="quarter" idx="3"/>
          </p:nvPr>
        </p:nvSpPr>
        <p:spPr bwMode="auto">
          <a:xfrm>
            <a:off x="2616200" y="6424613"/>
            <a:ext cx="5468938"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lvl1pPr algn="r" eaLnBrk="1" hangingPunct="1">
              <a:spcAft>
                <a:spcPct val="0"/>
              </a:spcAft>
              <a:buClrTx/>
              <a:buFontTx/>
              <a:buNone/>
              <a:defRPr sz="800" b="0">
                <a:solidFill>
                  <a:srgbClr val="000000"/>
                </a:solidFill>
                <a:cs typeface="Arial" pitchFamily="34" charset="0"/>
              </a:defRPr>
            </a:lvl1pPr>
          </a:lstStyle>
          <a:p>
            <a:endParaRPr lang="en-GB" dirty="0"/>
          </a:p>
        </p:txBody>
      </p:sp>
      <p:graphicFrame>
        <p:nvGraphicFramePr>
          <p:cNvPr id="1026" name="Object 9"/>
          <p:cNvGraphicFramePr>
            <a:graphicFrameLocks noChangeAspect="1"/>
          </p:cNvGraphicFramePr>
          <p:nvPr/>
        </p:nvGraphicFramePr>
        <p:xfrm>
          <a:off x="268289" y="6256338"/>
          <a:ext cx="954087" cy="317500"/>
        </p:xfrm>
        <a:graphic>
          <a:graphicData uri="http://schemas.openxmlformats.org/presentationml/2006/ole">
            <mc:AlternateContent xmlns:mc="http://schemas.openxmlformats.org/markup-compatibility/2006">
              <mc:Choice xmlns:v="urn:schemas-microsoft-com:vml" Requires="v">
                <p:oleObj spid="_x0000_s20920" name="Photo Editor Photo" r:id="rId8" imgW="3933333" imgH="1419048" progId="">
                  <p:embed/>
                </p:oleObj>
              </mc:Choice>
              <mc:Fallback>
                <p:oleObj name="Photo Editor Photo" r:id="rId8" imgW="3933333" imgH="1419048" progId="">
                  <p:embed/>
                  <p:pic>
                    <p:nvPicPr>
                      <p:cNvPr id="0" name="Object 1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289" y="6256338"/>
                        <a:ext cx="954087" cy="317500"/>
                      </a:xfrm>
                      <a:prstGeom prst="rect">
                        <a:avLst/>
                      </a:prstGeom>
                      <a:noFill/>
                      <a:ln>
                        <a:noFill/>
                      </a:ln>
                      <a:effectLst/>
                      <a:extLst>
                        <a:ext uri="{909E8E84-426E-40DD-AFC4-6F175D3DCCD1}">
                          <a14:hiddenFill xmlns:a14="http://schemas.microsoft.com/office/drawing/2010/main">
                            <a:solidFill>
                              <a:srgbClr val="B6DF1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BEBEC"/>
                              </a:outerShdw>
                            </a:effectLst>
                          </a14:hiddenEffects>
                        </a:ext>
                      </a:extLst>
                    </p:spPr>
                  </p:pic>
                </p:oleObj>
              </mc:Fallback>
            </mc:AlternateContent>
          </a:graphicData>
        </a:graphic>
      </p:graphicFrame>
      <p:sp>
        <p:nvSpPr>
          <p:cNvPr id="9" name="Line 17"/>
          <p:cNvSpPr>
            <a:spLocks noChangeShapeType="1"/>
          </p:cNvSpPr>
          <p:nvPr/>
        </p:nvSpPr>
        <p:spPr bwMode="auto">
          <a:xfrm>
            <a:off x="269875" y="962025"/>
            <a:ext cx="9359900" cy="0"/>
          </a:xfrm>
          <a:prstGeom prst="line">
            <a:avLst/>
          </a:prstGeom>
          <a:noFill/>
          <a:ln w="9525">
            <a:solidFill>
              <a:srgbClr val="C3C5C7"/>
            </a:solidFill>
            <a:round/>
            <a:headEnd/>
            <a:tailEnd type="none" w="lg" len="lg"/>
          </a:ln>
        </p:spPr>
        <p:txBody>
          <a:bodyPr/>
          <a:lstStyle/>
          <a:p>
            <a:pPr>
              <a:defRPr/>
            </a:pPr>
            <a:endParaRPr lang="en-GB" dirty="0"/>
          </a:p>
        </p:txBody>
      </p:sp>
    </p:spTree>
    <p:extLst>
      <p:ext uri="{BB962C8B-B14F-4D97-AF65-F5344CB8AC3E}">
        <p14:creationId xmlns:p14="http://schemas.microsoft.com/office/powerpoint/2010/main" val="1165683379"/>
      </p:ext>
    </p:extLst>
  </p:cSld>
  <p:clrMap bg1="lt1" tx1="dk1" bg2="lt2" tx2="dk2" accent1="accent1" accent2="accent2" accent3="accent3" accent4="accent4" accent5="accent5" accent6="accent6" hlink="hlink" folHlink="folHlink"/>
  <p:sldLayoutIdLst>
    <p:sldLayoutId id="2147484303" r:id="rId1"/>
    <p:sldLayoutId id="2147484307" r:id="rId2"/>
    <p:sldLayoutId id="2147484313" r:id="rId3"/>
    <p:sldLayoutId id="2147484317" r:id="rId4"/>
    <p:sldLayoutId id="2147484318" r:id="rId5"/>
  </p:sldLayoutIdLst>
  <p:timing>
    <p:tnLst>
      <p:par>
        <p:cTn id="1" dur="indefinite" restart="never" nodeType="tmRoot"/>
      </p:par>
    </p:tnLst>
  </p:timing>
  <p:hf hdr="0"/>
  <p:txStyles>
    <p:title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p:titleStyle>
    <p:body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ctrTitle"/>
          </p:nvPr>
        </p:nvSpPr>
        <p:spPr>
          <a:xfrm>
            <a:off x="452439" y="863600"/>
            <a:ext cx="8929687" cy="1143000"/>
          </a:xfrm>
        </p:spPr>
        <p:txBody>
          <a:bodyPr/>
          <a:lstStyle/>
          <a:p>
            <a:pPr eaLnBrk="1" hangingPunct="1"/>
            <a:r>
              <a:rPr lang="en-GB" sz="2900" dirty="0" smtClean="0"/>
              <a:t>Leper’s Hospital, </a:t>
            </a:r>
            <a:r>
              <a:rPr lang="en-GB" sz="2900" dirty="0" err="1" smtClean="0"/>
              <a:t>Saltisford</a:t>
            </a:r>
            <a:r>
              <a:rPr lang="en-GB" sz="2900" dirty="0" smtClean="0"/>
              <a:t>, Warwick</a:t>
            </a:r>
            <a:br>
              <a:rPr lang="en-GB" sz="2900" dirty="0" smtClean="0"/>
            </a:br>
            <a:r>
              <a:rPr lang="en-GB" sz="2900" dirty="0" smtClean="0"/>
              <a:t>Feasibility Study</a:t>
            </a:r>
          </a:p>
        </p:txBody>
      </p:sp>
      <p:sp>
        <p:nvSpPr>
          <p:cNvPr id="7171" name="Rectangle 8"/>
          <p:cNvSpPr>
            <a:spLocks noGrp="1" noChangeArrowheads="1"/>
          </p:cNvSpPr>
          <p:nvPr>
            <p:ph type="subTitle" idx="1"/>
          </p:nvPr>
        </p:nvSpPr>
        <p:spPr>
          <a:xfrm>
            <a:off x="439738" y="2196793"/>
            <a:ext cx="7392987" cy="561975"/>
          </a:xfrm>
        </p:spPr>
        <p:txBody>
          <a:bodyPr/>
          <a:lstStyle/>
          <a:p>
            <a:pPr eaLnBrk="1" hangingPunct="1">
              <a:buFont typeface="Lucida Grande"/>
              <a:buNone/>
            </a:pPr>
            <a:r>
              <a:rPr lang="en-GB" dirty="0" smtClean="0">
                <a:cs typeface="Arial" pitchFamily="34" charset="0"/>
              </a:rPr>
              <a:t>Phase 3 Outline Business Case</a:t>
            </a:r>
            <a:endParaRPr lang="en-GB" sz="1800" dirty="0" smtClean="0"/>
          </a:p>
        </p:txBody>
      </p:sp>
      <p:sp>
        <p:nvSpPr>
          <p:cNvPr id="4" name="Rectangle 8"/>
          <p:cNvSpPr txBox="1">
            <a:spLocks noChangeArrowheads="1"/>
          </p:cNvSpPr>
          <p:nvPr/>
        </p:nvSpPr>
        <p:spPr bwMode="auto">
          <a:xfrm>
            <a:off x="452409" y="2938463"/>
            <a:ext cx="7392987"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ts val="2400"/>
              </a:lnSpc>
              <a:spcBef>
                <a:spcPct val="0"/>
              </a:spcBef>
              <a:spcAft>
                <a:spcPct val="20000"/>
              </a:spcAft>
              <a:buClr>
                <a:srgbClr val="D5201E"/>
              </a:buClr>
              <a:buSzTx/>
              <a:buFont typeface="Lucida Grande"/>
              <a:buNone/>
              <a:tabLst/>
              <a:defRPr/>
            </a:pPr>
            <a:r>
              <a:rPr lang="en-GB" sz="2000" kern="0" dirty="0" smtClean="0">
                <a:solidFill>
                  <a:schemeClr val="bg1"/>
                </a:solidFill>
                <a:latin typeface="+mn-lt"/>
                <a:cs typeface="Arial" pitchFamily="34" charset="0"/>
              </a:rPr>
              <a:t>21</a:t>
            </a:r>
            <a:r>
              <a:rPr lang="en-GB" sz="2000" kern="0" baseline="30000" dirty="0" smtClean="0">
                <a:solidFill>
                  <a:schemeClr val="bg1"/>
                </a:solidFill>
                <a:latin typeface="+mn-lt"/>
                <a:cs typeface="Arial" pitchFamily="34" charset="0"/>
              </a:rPr>
              <a:t>st</a:t>
            </a:r>
            <a:r>
              <a:rPr lang="en-GB" sz="2000" kern="0" dirty="0" smtClean="0">
                <a:solidFill>
                  <a:schemeClr val="bg1"/>
                </a:solidFill>
                <a:latin typeface="+mn-lt"/>
                <a:cs typeface="Arial" pitchFamily="34" charset="0"/>
              </a:rPr>
              <a:t> December </a:t>
            </a:r>
            <a:r>
              <a:rPr kumimoji="0" lang="en-GB" sz="2000" b="0" i="0" u="none" strike="noStrike" kern="0" cap="none" spc="0" normalizeH="0" noProof="0" dirty="0" smtClean="0">
                <a:ln>
                  <a:noFill/>
                </a:ln>
                <a:solidFill>
                  <a:schemeClr val="bg1"/>
                </a:solidFill>
                <a:effectLst/>
                <a:uLnTx/>
                <a:uFillTx/>
                <a:latin typeface="+mn-lt"/>
                <a:ea typeface="ＭＳ Ｐゴシック" pitchFamily="34" charset="-128"/>
                <a:cs typeface="Arial" pitchFamily="34" charset="0"/>
              </a:rPr>
              <a:t>2012</a:t>
            </a:r>
          </a:p>
          <a:p>
            <a:pPr marL="0" marR="0" lvl="0" indent="0" algn="l" defTabSz="457200" rtl="0" eaLnBrk="1" fontAlgn="base" latinLnBrk="0" hangingPunct="1">
              <a:lnSpc>
                <a:spcPts val="2400"/>
              </a:lnSpc>
              <a:spcBef>
                <a:spcPct val="0"/>
              </a:spcBef>
              <a:spcAft>
                <a:spcPct val="20000"/>
              </a:spcAft>
              <a:buClr>
                <a:srgbClr val="D5201E"/>
              </a:buClr>
              <a:buSzTx/>
              <a:buFont typeface="Lucida Grande"/>
              <a:buNone/>
              <a:tabLst/>
              <a:defRPr/>
            </a:pPr>
            <a:endParaRPr lang="en-GB" sz="2000" kern="0" baseline="0" dirty="0">
              <a:solidFill>
                <a:schemeClr val="bg1"/>
              </a:solidFill>
              <a:latin typeface="+mn-lt"/>
              <a:cs typeface="Arial" pitchFamily="34" charset="0"/>
            </a:endParaRPr>
          </a:p>
          <a:p>
            <a:pPr marL="0" marR="0" lvl="0" indent="0" algn="l" defTabSz="457200" rtl="0" eaLnBrk="1" fontAlgn="base" latinLnBrk="0" hangingPunct="1">
              <a:lnSpc>
                <a:spcPts val="2400"/>
              </a:lnSpc>
              <a:spcBef>
                <a:spcPct val="0"/>
              </a:spcBef>
              <a:spcAft>
                <a:spcPct val="20000"/>
              </a:spcAft>
              <a:buClr>
                <a:srgbClr val="D5201E"/>
              </a:buClr>
              <a:buSzTx/>
              <a:buFont typeface="Lucida Grande"/>
              <a:buNone/>
              <a:tabLst/>
              <a:defRPr/>
            </a:pPr>
            <a:endParaRPr kumimoji="0" lang="en-GB" sz="1800" b="0" i="0" u="none" strike="noStrike" kern="0" cap="none" spc="0" normalizeH="0" baseline="0" noProof="0" dirty="0" smtClean="0">
              <a:ln>
                <a:noFill/>
              </a:ln>
              <a:solidFill>
                <a:schemeClr val="bg1"/>
              </a:solidFill>
              <a:effectLst/>
              <a:uLnTx/>
              <a:uFillTx/>
              <a:latin typeface="+mn-lt"/>
              <a:ea typeface="ＭＳ Ｐゴシック" pitchFamily="34" charset="-128"/>
              <a:cs typeface="+mn-cs"/>
            </a:endParaRPr>
          </a:p>
        </p:txBody>
      </p:sp>
      <p:pic>
        <p:nvPicPr>
          <p:cNvPr id="31746" name="Picture 2" descr="http://www.warwickshire.gov.uk/Web/graphics/graphics.nsf/graphics/WarwickDistrictCouncilLogoMed/$file/WarwickDistrictCouncilLogo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352" y="5682737"/>
            <a:ext cx="1312099" cy="770599"/>
          </a:xfrm>
          <a:prstGeom prst="roundRect">
            <a:avLst>
              <a:gd name="adj" fmla="val 795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9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99392"/>
            <a:ext cx="9905999" cy="702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10</a:t>
            </a:fld>
            <a:endParaRPr lang="en-GB"/>
          </a:p>
        </p:txBody>
      </p:sp>
    </p:spTree>
    <p:extLst>
      <p:ext uri="{BB962C8B-B14F-4D97-AF65-F5344CB8AC3E}">
        <p14:creationId xmlns:p14="http://schemas.microsoft.com/office/powerpoint/2010/main" val="2281079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992560" y="1124744"/>
            <a:ext cx="7689304" cy="682625"/>
          </a:xfrm>
          <a:prstGeom prst="rect">
            <a:avLst/>
          </a:prstGeom>
          <a:noFill/>
          <a:ln>
            <a:noFill/>
          </a:ln>
        </p:spPr>
        <p:txBody>
          <a:bodyPr vert="horz" wrap="square" lIns="46800" tIns="45720" rIns="46800" bIns="46800" numCol="1" anchor="t"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PART 2 – Options Assessment</a:t>
            </a:r>
          </a:p>
          <a:p>
            <a:pPr marL="800100" lvl="1" indent="-342900">
              <a:buFont typeface="Wingdings" pitchFamily="2" charset="2"/>
              <a:buChar char="§"/>
            </a:pPr>
            <a:r>
              <a:rPr lang="en-GB" sz="2000" dirty="0">
                <a:solidFill>
                  <a:schemeClr val="tx1"/>
                </a:solidFill>
              </a:rPr>
              <a:t>Assessment Criteria</a:t>
            </a:r>
          </a:p>
          <a:p>
            <a:pPr marL="800100" lvl="1" indent="-342900">
              <a:buFont typeface="Wingdings" pitchFamily="2" charset="2"/>
              <a:buChar char="§"/>
            </a:pPr>
            <a:r>
              <a:rPr lang="en-GB" sz="2000" dirty="0">
                <a:solidFill>
                  <a:schemeClr val="tx1"/>
                </a:solidFill>
              </a:rPr>
              <a:t>Options </a:t>
            </a:r>
            <a:r>
              <a:rPr lang="en-GB" sz="2000" dirty="0" smtClean="0">
                <a:solidFill>
                  <a:schemeClr val="tx1"/>
                </a:solidFill>
              </a:rPr>
              <a:t>Evaluation</a:t>
            </a:r>
          </a:p>
          <a:p>
            <a:pPr marL="800100" lvl="1" indent="-342900">
              <a:buFont typeface="Wingdings" pitchFamily="2" charset="2"/>
              <a:buChar char="§"/>
            </a:pPr>
            <a:r>
              <a:rPr lang="en-GB" sz="2000" dirty="0" smtClean="0">
                <a:solidFill>
                  <a:schemeClr val="tx1"/>
                </a:solidFill>
              </a:rPr>
              <a:t>Preferred Options Analysis</a:t>
            </a:r>
            <a:endParaRPr lang="en-GB" sz="2000" dirty="0">
              <a:solidFill>
                <a:schemeClr val="tx1"/>
              </a:solidFill>
            </a:endParaRPr>
          </a:p>
        </p:txBody>
      </p:sp>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11</a:t>
            </a:fld>
            <a:endParaRPr lang="en-GB"/>
          </a:p>
        </p:txBody>
      </p:sp>
    </p:spTree>
    <p:extLst>
      <p:ext uri="{BB962C8B-B14F-4D97-AF65-F5344CB8AC3E}">
        <p14:creationId xmlns:p14="http://schemas.microsoft.com/office/powerpoint/2010/main" val="3263479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a:noFill/>
          <a:ln>
            <a:noFill/>
          </a:ln>
        </p:spPr>
        <p:txBody>
          <a:bodyPr vert="horz" wrap="square" lIns="46800" tIns="45720" rIns="46800" bIns="46800" numCol="1" anchor="b" anchorCtr="0" compatLnSpc="1">
            <a:prstTxWarp prst="textNoShape">
              <a:avLst/>
            </a:prstTxWarp>
          </a:bodyPr>
          <a:lstStyle/>
          <a:p>
            <a:r>
              <a:rPr lang="en-GB" dirty="0" smtClean="0"/>
              <a:t>We have evaluated each option against specific criteria for each of the three assessment parameters identified</a:t>
            </a:r>
            <a:endParaRPr dirty="0" smtClean="0"/>
          </a:p>
        </p:txBody>
      </p:sp>
      <p:sp>
        <p:nvSpPr>
          <p:cNvPr id="54" name="Rectangle 4"/>
          <p:cNvSpPr>
            <a:spLocks noChangeArrowheads="1"/>
          </p:cNvSpPr>
          <p:nvPr/>
        </p:nvSpPr>
        <p:spPr bwMode="auto">
          <a:xfrm>
            <a:off x="2649538" y="6165304"/>
            <a:ext cx="7256462" cy="436562"/>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r" eaLnBrk="0" hangingPunct="0">
              <a:lnSpc>
                <a:spcPct val="95000"/>
              </a:lnSpc>
            </a:pPr>
            <a:r>
              <a:rPr lang="en-GB" sz="1400" b="1" i="1" dirty="0" smtClean="0">
                <a:solidFill>
                  <a:schemeClr val="tx1"/>
                </a:solidFill>
              </a:rPr>
              <a:t>This has allowed us to build up an overall assessment of how aligned each option is with WDC’s strategic objectives</a:t>
            </a:r>
            <a:endParaRPr lang="en-GB" sz="1400" b="1" i="1" dirty="0">
              <a:solidFill>
                <a:schemeClr val="tx1"/>
              </a:solidFill>
            </a:endParaRPr>
          </a:p>
        </p:txBody>
      </p:sp>
      <p:grpSp>
        <p:nvGrpSpPr>
          <p:cNvPr id="55" name="Group 54"/>
          <p:cNvGrpSpPr/>
          <p:nvPr/>
        </p:nvGrpSpPr>
        <p:grpSpPr>
          <a:xfrm>
            <a:off x="3440832" y="2124145"/>
            <a:ext cx="3132226" cy="2817023"/>
            <a:chOff x="2706539" y="1762407"/>
            <a:chExt cx="4600810" cy="4109860"/>
          </a:xfrm>
        </p:grpSpPr>
        <p:pic>
          <p:nvPicPr>
            <p:cNvPr id="56" name="Freeform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452" y="2424804"/>
              <a:ext cx="257333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val 56"/>
            <p:cNvSpPr/>
            <p:nvPr/>
          </p:nvSpPr>
          <p:spPr bwMode="auto">
            <a:xfrm rot="20445569">
              <a:off x="4863338" y="2547665"/>
              <a:ext cx="161925" cy="161925"/>
            </a:xfrm>
            <a:prstGeom prst="ellipse">
              <a:avLst/>
            </a:prstGeom>
            <a:solidFill>
              <a:schemeClr val="bg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914400" eaLnBrk="0" hangingPunct="0">
                <a:defRPr/>
              </a:pPr>
              <a:endParaRPr lang="en-GB" sz="1800">
                <a:solidFill>
                  <a:schemeClr val="tx1"/>
                </a:solidFill>
              </a:endParaRPr>
            </a:p>
          </p:txBody>
        </p:sp>
        <p:sp>
          <p:nvSpPr>
            <p:cNvPr id="58" name="Oval 57"/>
            <p:cNvSpPr/>
            <p:nvPr/>
          </p:nvSpPr>
          <p:spPr bwMode="auto">
            <a:xfrm rot="20445569">
              <a:off x="5975054" y="4754747"/>
              <a:ext cx="161925" cy="161925"/>
            </a:xfrm>
            <a:prstGeom prst="ellipse">
              <a:avLst/>
            </a:prstGeom>
            <a:solidFill>
              <a:schemeClr val="bg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914400" eaLnBrk="0" hangingPunct="0">
                <a:defRPr/>
              </a:pPr>
              <a:endParaRPr lang="en-GB" sz="1800">
                <a:solidFill>
                  <a:schemeClr val="tx1"/>
                </a:solidFill>
              </a:endParaRPr>
            </a:p>
          </p:txBody>
        </p:sp>
        <p:sp>
          <p:nvSpPr>
            <p:cNvPr id="59" name="Oval 58"/>
            <p:cNvSpPr/>
            <p:nvPr/>
          </p:nvSpPr>
          <p:spPr bwMode="auto">
            <a:xfrm rot="20445569">
              <a:off x="3710176" y="4782816"/>
              <a:ext cx="161925" cy="161925"/>
            </a:xfrm>
            <a:prstGeom prst="ellipse">
              <a:avLst/>
            </a:prstGeom>
            <a:solidFill>
              <a:schemeClr val="bg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914400" eaLnBrk="0" hangingPunct="0">
                <a:defRPr/>
              </a:pPr>
              <a:endParaRPr lang="en-GB" sz="1800">
                <a:solidFill>
                  <a:schemeClr val="tx1"/>
                </a:solidFill>
              </a:endParaRPr>
            </a:p>
          </p:txBody>
        </p:sp>
        <p:sp>
          <p:nvSpPr>
            <p:cNvPr id="60" name="TextBox 23"/>
            <p:cNvSpPr txBox="1">
              <a:spLocks noChangeArrowheads="1"/>
            </p:cNvSpPr>
            <p:nvPr/>
          </p:nvSpPr>
          <p:spPr bwMode="auto">
            <a:xfrm>
              <a:off x="3349476" y="1762407"/>
              <a:ext cx="3186112" cy="8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9pPr>
            </a:lstStyle>
            <a:p>
              <a:pPr algn="ctr" eaLnBrk="1" hangingPunct="1"/>
              <a:r>
                <a:rPr lang="en-GB" sz="1600" b="1" dirty="0">
                  <a:solidFill>
                    <a:schemeClr val="tx1"/>
                  </a:solidFill>
                </a:rPr>
                <a:t>Conservation &amp; </a:t>
              </a:r>
              <a:r>
                <a:rPr lang="en-GB" sz="1600" b="1" dirty="0" smtClean="0">
                  <a:solidFill>
                    <a:schemeClr val="tx1"/>
                  </a:solidFill>
                </a:rPr>
                <a:t>Heritage</a:t>
              </a:r>
              <a:endParaRPr lang="en-GB" sz="1600" b="1" dirty="0">
                <a:solidFill>
                  <a:schemeClr val="tx1"/>
                </a:solidFill>
              </a:endParaRPr>
            </a:p>
          </p:txBody>
        </p:sp>
        <p:sp>
          <p:nvSpPr>
            <p:cNvPr id="61" name="TextBox 24"/>
            <p:cNvSpPr txBox="1">
              <a:spLocks noChangeArrowheads="1"/>
            </p:cNvSpPr>
            <p:nvPr/>
          </p:nvSpPr>
          <p:spPr bwMode="auto">
            <a:xfrm>
              <a:off x="5139246" y="5019117"/>
              <a:ext cx="2168103" cy="8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9pPr>
            </a:lstStyle>
            <a:p>
              <a:pPr algn="ctr" eaLnBrk="1" hangingPunct="1"/>
              <a:r>
                <a:rPr lang="en-GB" sz="1600" b="1" dirty="0">
                  <a:solidFill>
                    <a:schemeClr val="tx1"/>
                  </a:solidFill>
                </a:rPr>
                <a:t>Financial </a:t>
              </a:r>
              <a:r>
                <a:rPr lang="en-GB" sz="1600" b="1" dirty="0" smtClean="0">
                  <a:solidFill>
                    <a:schemeClr val="tx1"/>
                  </a:solidFill>
                </a:rPr>
                <a:t>Optimisation</a:t>
              </a:r>
              <a:endParaRPr lang="en-GB" sz="1600" b="1" dirty="0">
                <a:solidFill>
                  <a:schemeClr val="tx1"/>
                </a:solidFill>
              </a:endParaRPr>
            </a:p>
          </p:txBody>
        </p:sp>
        <p:sp>
          <p:nvSpPr>
            <p:cNvPr id="62" name="TextBox 25"/>
            <p:cNvSpPr txBox="1">
              <a:spLocks noChangeArrowheads="1"/>
            </p:cNvSpPr>
            <p:nvPr/>
          </p:nvSpPr>
          <p:spPr bwMode="auto">
            <a:xfrm>
              <a:off x="2706539" y="4988616"/>
              <a:ext cx="2295524" cy="8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9pPr>
            </a:lstStyle>
            <a:p>
              <a:pPr algn="ctr" eaLnBrk="1" hangingPunct="1"/>
              <a:r>
                <a:rPr lang="en-GB" sz="1600" b="1" dirty="0">
                  <a:solidFill>
                    <a:schemeClr val="tx1"/>
                  </a:solidFill>
                </a:rPr>
                <a:t>Community </a:t>
              </a:r>
              <a:r>
                <a:rPr lang="en-GB" sz="1600" b="1" dirty="0" smtClean="0">
                  <a:solidFill>
                    <a:schemeClr val="tx1"/>
                  </a:solidFill>
                </a:rPr>
                <a:t>Benefit</a:t>
              </a:r>
              <a:endParaRPr lang="en-GB" sz="1600" b="1" dirty="0">
                <a:solidFill>
                  <a:schemeClr val="tx1"/>
                </a:solidFill>
              </a:endParaRPr>
            </a:p>
          </p:txBody>
        </p:sp>
        <p:grpSp>
          <p:nvGrpSpPr>
            <p:cNvPr id="63" name="Oval 20"/>
            <p:cNvGrpSpPr>
              <a:grpSpLocks/>
            </p:cNvGrpSpPr>
            <p:nvPr/>
          </p:nvGrpSpPr>
          <p:grpSpPr bwMode="auto">
            <a:xfrm>
              <a:off x="4790927" y="3907529"/>
              <a:ext cx="274637" cy="354012"/>
              <a:chOff x="1321" y="1221"/>
              <a:chExt cx="173" cy="223"/>
            </a:xfrm>
          </p:grpSpPr>
          <p:pic>
            <p:nvPicPr>
              <p:cNvPr id="66" name="Oval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 y="1221"/>
                <a:ext cx="17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27"/>
              <p:cNvSpPr txBox="1">
                <a:spLocks noChangeArrowheads="1"/>
              </p:cNvSpPr>
              <p:nvPr/>
            </p:nvSpPr>
            <p:spPr bwMode="auto">
              <a:xfrm rot="20445568">
                <a:off x="1382" y="1259"/>
                <a:ext cx="72" cy="7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D5201E"/>
                    </a:solidFill>
                    <a:latin typeface="Arial" charset="0"/>
                    <a:ea typeface="ＭＳ Ｐゴシック" pitchFamily="34" charset="-128"/>
                  </a:defRPr>
                </a:lvl9pPr>
              </a:lstStyle>
              <a:p>
                <a:pPr defTabSz="914400"/>
                <a:endParaRPr lang="en-US" sz="1800">
                  <a:solidFill>
                    <a:schemeClr val="tx1"/>
                  </a:solidFill>
                </a:endParaRPr>
              </a:p>
            </p:txBody>
          </p:sp>
        </p:grpSp>
        <p:sp>
          <p:nvSpPr>
            <p:cNvPr id="64" name="Rectangle 28"/>
            <p:cNvSpPr>
              <a:spLocks noChangeArrowheads="1"/>
            </p:cNvSpPr>
            <p:nvPr/>
          </p:nvSpPr>
          <p:spPr bwMode="auto">
            <a:xfrm>
              <a:off x="2749402" y="2931215"/>
              <a:ext cx="1563687" cy="67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r>
                <a:rPr lang="en-GB" sz="1200" b="1" dirty="0">
                  <a:solidFill>
                    <a:schemeClr val="tx2"/>
                  </a:solidFill>
                </a:rPr>
                <a:t>Sustainable Outcome</a:t>
              </a:r>
            </a:p>
          </p:txBody>
        </p:sp>
        <p:sp>
          <p:nvSpPr>
            <p:cNvPr id="65" name="Line 29"/>
            <p:cNvSpPr>
              <a:spLocks noChangeShapeType="1"/>
            </p:cNvSpPr>
            <p:nvPr/>
          </p:nvSpPr>
          <p:spPr bwMode="auto">
            <a:xfrm>
              <a:off x="4081546" y="3582947"/>
              <a:ext cx="744304" cy="38490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p>
          </p:txBody>
        </p:sp>
      </p:grpSp>
      <p:grpSp>
        <p:nvGrpSpPr>
          <p:cNvPr id="68" name="Group 67"/>
          <p:cNvGrpSpPr/>
          <p:nvPr/>
        </p:nvGrpSpPr>
        <p:grpSpPr>
          <a:xfrm>
            <a:off x="6452681" y="2780928"/>
            <a:ext cx="2316743" cy="2326972"/>
            <a:chOff x="6105128" y="3115693"/>
            <a:chExt cx="3255150" cy="2664296"/>
          </a:xfrm>
        </p:grpSpPr>
        <p:sp>
          <p:nvSpPr>
            <p:cNvPr id="69" name="Isosceles Triangle 68"/>
            <p:cNvSpPr/>
            <p:nvPr/>
          </p:nvSpPr>
          <p:spPr>
            <a:xfrm rot="12307953">
              <a:off x="7221507" y="4989374"/>
              <a:ext cx="1697599" cy="448310"/>
            </a:xfrm>
            <a:prstGeom prst="triangle">
              <a:avLst>
                <a:gd name="adj" fmla="val 77270"/>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grpSp>
          <p:nvGrpSpPr>
            <p:cNvPr id="70" name="Group 69"/>
            <p:cNvGrpSpPr/>
            <p:nvPr/>
          </p:nvGrpSpPr>
          <p:grpSpPr>
            <a:xfrm>
              <a:off x="6564617" y="3555141"/>
              <a:ext cx="1072139" cy="1732952"/>
              <a:chOff x="2216696" y="1844824"/>
              <a:chExt cx="1512168" cy="2529173"/>
            </a:xfrm>
            <a:solidFill>
              <a:srgbClr val="CCCCFF"/>
            </a:solidFill>
          </p:grpSpPr>
          <p:sp>
            <p:nvSpPr>
              <p:cNvPr id="85" name="Freeform 84"/>
              <p:cNvSpPr/>
              <p:nvPr/>
            </p:nvSpPr>
            <p:spPr>
              <a:xfrm>
                <a:off x="2227610" y="1844824"/>
                <a:ext cx="1501254" cy="2529173"/>
              </a:xfrm>
              <a:custGeom>
                <a:avLst/>
                <a:gdLst>
                  <a:gd name="connsiteX0" fmla="*/ 0 w 1501254"/>
                  <a:gd name="connsiteY0" fmla="*/ 1014271 h 2529173"/>
                  <a:gd name="connsiteX1" fmla="*/ 545911 w 1501254"/>
                  <a:gd name="connsiteY1" fmla="*/ 58928 h 2529173"/>
                  <a:gd name="connsiteX2" fmla="*/ 1501254 w 1501254"/>
                  <a:gd name="connsiteY2" fmla="*/ 2529173 h 2529173"/>
                </a:gdLst>
                <a:ahLst/>
                <a:cxnLst>
                  <a:cxn ang="0">
                    <a:pos x="connsiteX0" y="connsiteY0"/>
                  </a:cxn>
                  <a:cxn ang="0">
                    <a:pos x="connsiteX1" y="connsiteY1"/>
                  </a:cxn>
                  <a:cxn ang="0">
                    <a:pos x="connsiteX2" y="connsiteY2"/>
                  </a:cxn>
                </a:cxnLst>
                <a:rect l="l" t="t" r="r" b="b"/>
                <a:pathLst>
                  <a:path w="1501254" h="2529173">
                    <a:moveTo>
                      <a:pt x="0" y="1014271"/>
                    </a:moveTo>
                    <a:cubicBezTo>
                      <a:pt x="147851" y="410357"/>
                      <a:pt x="295702" y="-193556"/>
                      <a:pt x="545911" y="58928"/>
                    </a:cubicBezTo>
                    <a:cubicBezTo>
                      <a:pt x="796120" y="311412"/>
                      <a:pt x="1344305" y="2078797"/>
                      <a:pt x="1501254" y="2529173"/>
                    </a:cubicBezTo>
                  </a:path>
                </a:pathLst>
              </a:custGeom>
              <a:grpFill/>
              <a:ln w="6350">
                <a:solidFill>
                  <a:srgbClr val="CCC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CCCCFF"/>
                  </a:solidFill>
                </a:endParaRPr>
              </a:p>
            </p:txBody>
          </p:sp>
          <p:sp>
            <p:nvSpPr>
              <p:cNvPr id="86" name="Isosceles Triangle 85"/>
              <p:cNvSpPr/>
              <p:nvPr/>
            </p:nvSpPr>
            <p:spPr>
              <a:xfrm>
                <a:off x="2216696" y="2853925"/>
                <a:ext cx="1500176" cy="1511179"/>
              </a:xfrm>
              <a:prstGeom prst="triangle">
                <a:avLst>
                  <a:gd name="adj" fmla="val 0"/>
                </a:avLst>
              </a:prstGeom>
              <a:grpFill/>
              <a:ln w="6350">
                <a:solidFill>
                  <a:srgbClr val="CCC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grpSp>
        <p:cxnSp>
          <p:nvCxnSpPr>
            <p:cNvPr id="71" name="Straight Connector 70"/>
            <p:cNvCxnSpPr/>
            <p:nvPr/>
          </p:nvCxnSpPr>
          <p:spPr>
            <a:xfrm>
              <a:off x="6564617" y="4246562"/>
              <a:ext cx="1063637" cy="1035437"/>
            </a:xfrm>
            <a:prstGeom prst="line">
              <a:avLst/>
            </a:prstGeom>
            <a:ln w="25400">
              <a:solidFill>
                <a:srgbClr val="CCCCFF"/>
              </a:solidFill>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p:nvPr/>
          </p:nvCxnSpPr>
          <p:spPr>
            <a:xfrm flipV="1">
              <a:off x="6564617" y="3115693"/>
              <a:ext cx="0" cy="2165629"/>
            </a:xfrm>
            <a:prstGeom prst="straightConnector1">
              <a:avLst/>
            </a:prstGeom>
            <a:ln w="31750">
              <a:tailEnd type="arrow"/>
            </a:ln>
          </p:spPr>
          <p:style>
            <a:lnRef idx="2">
              <a:schemeClr val="dk1"/>
            </a:lnRef>
            <a:fillRef idx="0">
              <a:schemeClr val="dk1"/>
            </a:fillRef>
            <a:effectRef idx="1">
              <a:schemeClr val="dk1"/>
            </a:effectRef>
            <a:fontRef idx="minor">
              <a:schemeClr val="tx1"/>
            </a:fontRef>
          </p:style>
        </p:cxnSp>
        <p:sp>
          <p:nvSpPr>
            <p:cNvPr id="73" name="Rectangle 8"/>
            <p:cNvSpPr>
              <a:spLocks noChangeArrowheads="1"/>
            </p:cNvSpPr>
            <p:nvPr/>
          </p:nvSpPr>
          <p:spPr bwMode="auto">
            <a:xfrm>
              <a:off x="6105128" y="4175789"/>
              <a:ext cx="338274" cy="245827"/>
            </a:xfrm>
            <a:prstGeom prst="rect">
              <a:avLst/>
            </a:prstGeom>
            <a:noFill/>
            <a:ln>
              <a:noFill/>
            </a:ln>
            <a:effectLst/>
          </p:spPr>
          <p:txBody>
            <a:bodyPr wrap="none" anchor="ctr"/>
            <a:lstStyle/>
            <a:p>
              <a:r>
                <a:rPr lang="en-GB" sz="1200" b="1" dirty="0" smtClean="0">
                  <a:solidFill>
                    <a:schemeClr val="tx1"/>
                  </a:solidFill>
                  <a:latin typeface="Arial" charset="0"/>
                </a:rPr>
                <a:t>£</a:t>
              </a:r>
              <a:endParaRPr lang="en-GB" sz="1200" b="1" dirty="0">
                <a:solidFill>
                  <a:schemeClr val="tx1"/>
                </a:solidFill>
                <a:latin typeface="Arial" charset="0"/>
              </a:endParaRPr>
            </a:p>
          </p:txBody>
        </p:sp>
        <p:sp>
          <p:nvSpPr>
            <p:cNvPr id="74" name="Rectangle 8"/>
            <p:cNvSpPr>
              <a:spLocks noChangeArrowheads="1"/>
            </p:cNvSpPr>
            <p:nvPr/>
          </p:nvSpPr>
          <p:spPr bwMode="auto">
            <a:xfrm>
              <a:off x="7116690" y="5534162"/>
              <a:ext cx="338274" cy="245827"/>
            </a:xfrm>
            <a:prstGeom prst="rect">
              <a:avLst/>
            </a:prstGeom>
            <a:noFill/>
            <a:ln>
              <a:noFill/>
            </a:ln>
            <a:effectLst/>
          </p:spPr>
          <p:txBody>
            <a:bodyPr wrap="none" anchor="ctr"/>
            <a:lstStyle/>
            <a:p>
              <a:r>
                <a:rPr lang="en-GB" sz="1200" b="1" dirty="0" smtClean="0">
                  <a:solidFill>
                    <a:schemeClr val="tx1"/>
                  </a:solidFill>
                  <a:latin typeface="Arial" charset="0"/>
                </a:rPr>
                <a:t>Time</a:t>
              </a:r>
              <a:endParaRPr lang="en-GB" sz="1200" b="1" dirty="0">
                <a:solidFill>
                  <a:schemeClr val="tx1"/>
                </a:solidFill>
                <a:latin typeface="Arial" charset="0"/>
              </a:endParaRPr>
            </a:p>
          </p:txBody>
        </p:sp>
        <p:cxnSp>
          <p:nvCxnSpPr>
            <p:cNvPr id="75" name="Straight Arrow Connector 74"/>
            <p:cNvCxnSpPr/>
            <p:nvPr/>
          </p:nvCxnSpPr>
          <p:spPr>
            <a:xfrm>
              <a:off x="6564614" y="5281322"/>
              <a:ext cx="2795664" cy="0"/>
            </a:xfrm>
            <a:prstGeom prst="straightConnector1">
              <a:avLst/>
            </a:prstGeom>
            <a:ln w="31750">
              <a:tailEnd type="arrow"/>
            </a:ln>
          </p:spPr>
          <p:style>
            <a:lnRef idx="2">
              <a:schemeClr val="dk1"/>
            </a:lnRef>
            <a:fillRef idx="0">
              <a:schemeClr val="dk1"/>
            </a:fillRef>
            <a:effectRef idx="1">
              <a:schemeClr val="dk1"/>
            </a:effectRef>
            <a:fontRef idx="minor">
              <a:schemeClr val="tx1"/>
            </a:fontRef>
          </p:style>
        </p:cxnSp>
        <p:sp>
          <p:nvSpPr>
            <p:cNvPr id="76" name="Rectangle 8"/>
            <p:cNvSpPr>
              <a:spLocks noChangeArrowheads="1"/>
            </p:cNvSpPr>
            <p:nvPr/>
          </p:nvSpPr>
          <p:spPr bwMode="auto">
            <a:xfrm>
              <a:off x="7454965" y="3546621"/>
              <a:ext cx="1123194" cy="245827"/>
            </a:xfrm>
            <a:prstGeom prst="rect">
              <a:avLst/>
            </a:prstGeom>
            <a:noFill/>
            <a:ln>
              <a:noFill/>
            </a:ln>
            <a:effectLst/>
          </p:spPr>
          <p:txBody>
            <a:bodyPr wrap="none" anchor="ctr"/>
            <a:lstStyle/>
            <a:p>
              <a:r>
                <a:rPr lang="en-GB" sz="1100" b="1" dirty="0" smtClean="0">
                  <a:solidFill>
                    <a:schemeClr val="tx1"/>
                  </a:solidFill>
                  <a:latin typeface="Arial" charset="0"/>
                </a:rPr>
                <a:t>Capital Investment</a:t>
              </a:r>
              <a:endParaRPr lang="en-GB" sz="1100" b="1" dirty="0">
                <a:solidFill>
                  <a:schemeClr val="tx1"/>
                </a:solidFill>
                <a:latin typeface="Arial" charset="0"/>
              </a:endParaRPr>
            </a:p>
          </p:txBody>
        </p:sp>
        <p:cxnSp>
          <p:nvCxnSpPr>
            <p:cNvPr id="77" name="Straight Connector 76"/>
            <p:cNvCxnSpPr/>
            <p:nvPr/>
          </p:nvCxnSpPr>
          <p:spPr>
            <a:xfrm flipH="1">
              <a:off x="7011787" y="3792449"/>
              <a:ext cx="714760" cy="56843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78" name="Rectangle 8"/>
            <p:cNvSpPr>
              <a:spLocks noChangeArrowheads="1"/>
            </p:cNvSpPr>
            <p:nvPr/>
          </p:nvSpPr>
          <p:spPr bwMode="auto">
            <a:xfrm>
              <a:off x="8016561" y="4298702"/>
              <a:ext cx="1123194" cy="245827"/>
            </a:xfrm>
            <a:prstGeom prst="rect">
              <a:avLst/>
            </a:prstGeom>
            <a:noFill/>
            <a:ln>
              <a:noFill/>
            </a:ln>
            <a:effectLst/>
          </p:spPr>
          <p:txBody>
            <a:bodyPr wrap="none" anchor="ctr"/>
            <a:lstStyle/>
            <a:p>
              <a:r>
                <a:rPr lang="en-GB" sz="1100" b="1" dirty="0" smtClean="0">
                  <a:solidFill>
                    <a:schemeClr val="tx1"/>
                  </a:solidFill>
                  <a:latin typeface="Arial" charset="0"/>
                </a:rPr>
                <a:t>Operational Subsidy</a:t>
              </a:r>
              <a:endParaRPr lang="en-GB" sz="1100" b="1" dirty="0">
                <a:solidFill>
                  <a:schemeClr val="tx1"/>
                </a:solidFill>
                <a:latin typeface="Arial" charset="0"/>
              </a:endParaRPr>
            </a:p>
          </p:txBody>
        </p:sp>
        <p:cxnSp>
          <p:nvCxnSpPr>
            <p:cNvPr id="79" name="Straight Connector 78"/>
            <p:cNvCxnSpPr/>
            <p:nvPr/>
          </p:nvCxnSpPr>
          <p:spPr>
            <a:xfrm flipH="1">
              <a:off x="7930764" y="4544530"/>
              <a:ext cx="357380" cy="56843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80" name="Rectangle 8"/>
            <p:cNvSpPr>
              <a:spLocks noChangeArrowheads="1"/>
            </p:cNvSpPr>
            <p:nvPr/>
          </p:nvSpPr>
          <p:spPr bwMode="auto">
            <a:xfrm>
              <a:off x="8032872" y="5297798"/>
              <a:ext cx="459152" cy="245827"/>
            </a:xfrm>
            <a:prstGeom prst="rect">
              <a:avLst/>
            </a:prstGeom>
            <a:noFill/>
            <a:ln>
              <a:noFill/>
            </a:ln>
            <a:effectLst/>
          </p:spPr>
          <p:txBody>
            <a:bodyPr wrap="none" anchor="ctr"/>
            <a:lstStyle/>
            <a:p>
              <a:r>
                <a:rPr lang="en-GB" sz="1050" b="1" dirty="0" smtClean="0">
                  <a:solidFill>
                    <a:schemeClr val="tx1"/>
                  </a:solidFill>
                  <a:latin typeface="Arial" charset="0"/>
                </a:rPr>
                <a:t>~ 5 years</a:t>
              </a:r>
              <a:endParaRPr lang="en-GB" sz="1050" b="1" dirty="0">
                <a:solidFill>
                  <a:schemeClr val="tx1"/>
                </a:solidFill>
                <a:latin typeface="Arial" charset="0"/>
              </a:endParaRPr>
            </a:p>
          </p:txBody>
        </p:sp>
        <p:cxnSp>
          <p:nvCxnSpPr>
            <p:cNvPr id="81" name="Straight Connector 80"/>
            <p:cNvCxnSpPr/>
            <p:nvPr/>
          </p:nvCxnSpPr>
          <p:spPr>
            <a:xfrm>
              <a:off x="7636756" y="5282883"/>
              <a:ext cx="0" cy="352829"/>
            </a:xfrm>
            <a:prstGeom prst="line">
              <a:avLst/>
            </a:prstGeom>
            <a:ln w="12700">
              <a:solidFill>
                <a:schemeClr val="accent5"/>
              </a:solidFill>
              <a:prstDash val="dash"/>
            </a:ln>
          </p:spPr>
          <p:style>
            <a:lnRef idx="1">
              <a:schemeClr val="accent6"/>
            </a:lnRef>
            <a:fillRef idx="0">
              <a:schemeClr val="accent6"/>
            </a:fillRef>
            <a:effectRef idx="0">
              <a:schemeClr val="accent6"/>
            </a:effectRef>
            <a:fontRef idx="minor">
              <a:schemeClr val="tx1"/>
            </a:fontRef>
          </p:style>
        </p:cxnSp>
        <p:cxnSp>
          <p:nvCxnSpPr>
            <p:cNvPr id="82" name="Straight Connector 81"/>
            <p:cNvCxnSpPr/>
            <p:nvPr/>
          </p:nvCxnSpPr>
          <p:spPr>
            <a:xfrm>
              <a:off x="8951849" y="5288093"/>
              <a:ext cx="0" cy="352829"/>
            </a:xfrm>
            <a:prstGeom prst="line">
              <a:avLst/>
            </a:prstGeom>
            <a:ln w="12700">
              <a:solidFill>
                <a:schemeClr val="accent5"/>
              </a:solidFill>
              <a:prstDash val="dash"/>
            </a:ln>
          </p:spPr>
          <p:style>
            <a:lnRef idx="1">
              <a:schemeClr val="accent6"/>
            </a:lnRef>
            <a:fillRef idx="0">
              <a:schemeClr val="accent6"/>
            </a:fillRef>
            <a:effectRef idx="0">
              <a:schemeClr val="accent6"/>
            </a:effectRef>
            <a:fontRef idx="minor">
              <a:schemeClr val="tx1"/>
            </a:fontRef>
          </p:style>
        </p:cxnSp>
        <p:cxnSp>
          <p:nvCxnSpPr>
            <p:cNvPr id="83" name="Straight Arrow Connector 82"/>
            <p:cNvCxnSpPr/>
            <p:nvPr/>
          </p:nvCxnSpPr>
          <p:spPr>
            <a:xfrm>
              <a:off x="8578158" y="5420711"/>
              <a:ext cx="373691" cy="0"/>
            </a:xfrm>
            <a:prstGeom prst="straightConnector1">
              <a:avLst/>
            </a:prstGeom>
            <a:ln w="6350">
              <a:solidFill>
                <a:schemeClr val="accent5"/>
              </a:solidFill>
              <a:tailEnd type="arrow"/>
            </a:ln>
          </p:spPr>
          <p:style>
            <a:lnRef idx="1">
              <a:schemeClr val="accent6"/>
            </a:lnRef>
            <a:fillRef idx="0">
              <a:schemeClr val="accent6"/>
            </a:fillRef>
            <a:effectRef idx="0">
              <a:schemeClr val="accent6"/>
            </a:effectRef>
            <a:fontRef idx="minor">
              <a:schemeClr val="tx1"/>
            </a:fontRef>
          </p:style>
        </p:cxnSp>
        <p:cxnSp>
          <p:nvCxnSpPr>
            <p:cNvPr id="84" name="Straight Arrow Connector 83"/>
            <p:cNvCxnSpPr/>
            <p:nvPr/>
          </p:nvCxnSpPr>
          <p:spPr>
            <a:xfrm flipH="1">
              <a:off x="7636757" y="5420711"/>
              <a:ext cx="325693" cy="0"/>
            </a:xfrm>
            <a:prstGeom prst="straightConnector1">
              <a:avLst/>
            </a:prstGeom>
            <a:ln w="6350">
              <a:solidFill>
                <a:schemeClr val="accent5"/>
              </a:solidFill>
              <a:tailEnd type="arrow"/>
            </a:ln>
          </p:spPr>
          <p:style>
            <a:lnRef idx="1">
              <a:schemeClr val="accent6"/>
            </a:lnRef>
            <a:fillRef idx="0">
              <a:schemeClr val="accent6"/>
            </a:fillRef>
            <a:effectRef idx="0">
              <a:schemeClr val="accent6"/>
            </a:effectRef>
            <a:fontRef idx="minor">
              <a:schemeClr val="tx1"/>
            </a:fontRef>
          </p:style>
        </p:cxnSp>
      </p:grpSp>
      <p:pic>
        <p:nvPicPr>
          <p:cNvPr id="8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345" y="3068960"/>
            <a:ext cx="1740461" cy="170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12"/>
          <p:cNvSpPr>
            <a:spLocks noChangeArrowheads="1"/>
          </p:cNvSpPr>
          <p:nvPr/>
        </p:nvSpPr>
        <p:spPr bwMode="auto">
          <a:xfrm>
            <a:off x="5501426" y="5121078"/>
            <a:ext cx="3701784" cy="938719"/>
          </a:xfrm>
          <a:prstGeom prst="rect">
            <a:avLst/>
          </a:prstGeom>
          <a:solidFill>
            <a:schemeClr val="bg1">
              <a:lumMod val="95000"/>
            </a:schemeClr>
          </a:solidFill>
          <a:ln>
            <a:noFill/>
          </a:ln>
          <a:effectLst/>
        </p:spPr>
        <p:txBody>
          <a:bodyPr wrap="square" anchor="ctr">
            <a:spAutoFit/>
          </a:bodyPr>
          <a:lstStyle/>
          <a:p>
            <a:pPr algn="l">
              <a:buClr>
                <a:schemeClr val="tx2"/>
              </a:buClr>
            </a:pPr>
            <a:r>
              <a:rPr lang="en-GB" sz="1100" b="1" dirty="0">
                <a:solidFill>
                  <a:schemeClr val="tx1"/>
                </a:solidFill>
              </a:rPr>
              <a:t>Assessment </a:t>
            </a:r>
            <a:r>
              <a:rPr lang="en-GB" sz="1100" b="1" dirty="0" smtClean="0">
                <a:solidFill>
                  <a:schemeClr val="tx1"/>
                </a:solidFill>
              </a:rPr>
              <a:t>Criteria:</a:t>
            </a:r>
            <a:endParaRPr lang="en-GB" sz="1100" b="1" dirty="0">
              <a:solidFill>
                <a:schemeClr val="tx1"/>
              </a:solidFill>
            </a:endParaRPr>
          </a:p>
          <a:p>
            <a:pPr marL="285750" indent="-285750" algn="l">
              <a:buClr>
                <a:schemeClr val="tx2"/>
              </a:buClr>
              <a:buFont typeface="Wingdings" pitchFamily="2" charset="2"/>
              <a:buChar char="ü"/>
            </a:pPr>
            <a:r>
              <a:rPr lang="en-GB" sz="1100" dirty="0" smtClean="0">
                <a:solidFill>
                  <a:schemeClr val="tx1"/>
                </a:solidFill>
              </a:rPr>
              <a:t>Safer </a:t>
            </a:r>
            <a:r>
              <a:rPr lang="en-GB" sz="1100" dirty="0">
                <a:solidFill>
                  <a:schemeClr val="tx1"/>
                </a:solidFill>
              </a:rPr>
              <a:t>Communities</a:t>
            </a:r>
          </a:p>
          <a:p>
            <a:pPr marL="285750" indent="-285750" algn="l">
              <a:buClr>
                <a:schemeClr val="tx2"/>
              </a:buClr>
              <a:buFont typeface="Wingdings" pitchFamily="2" charset="2"/>
              <a:buChar char="ü"/>
            </a:pPr>
            <a:r>
              <a:rPr lang="en-GB" sz="1100" dirty="0">
                <a:solidFill>
                  <a:schemeClr val="tx1"/>
                </a:solidFill>
              </a:rPr>
              <a:t>Health &amp; Wellbeing</a:t>
            </a:r>
          </a:p>
          <a:p>
            <a:pPr marL="285750" indent="-285750" algn="l">
              <a:buClr>
                <a:schemeClr val="tx2"/>
              </a:buClr>
              <a:buFont typeface="Wingdings" pitchFamily="2" charset="2"/>
              <a:buChar char="ü"/>
            </a:pPr>
            <a:r>
              <a:rPr lang="en-GB" sz="1100" dirty="0">
                <a:solidFill>
                  <a:schemeClr val="tx1"/>
                </a:solidFill>
              </a:rPr>
              <a:t>Housing</a:t>
            </a:r>
          </a:p>
          <a:p>
            <a:pPr marL="285750" indent="-285750" algn="l">
              <a:buClr>
                <a:schemeClr val="tx2"/>
              </a:buClr>
              <a:buFont typeface="Wingdings" pitchFamily="2" charset="2"/>
              <a:buChar char="ü"/>
            </a:pPr>
            <a:r>
              <a:rPr lang="en-GB" sz="1100" dirty="0">
                <a:solidFill>
                  <a:schemeClr val="tx1"/>
                </a:solidFill>
              </a:rPr>
              <a:t>Economy, Skills &amp; Employment</a:t>
            </a:r>
            <a:endParaRPr lang="en-GB" sz="1100" dirty="0" smtClean="0">
              <a:solidFill>
                <a:schemeClr val="tx1"/>
              </a:solidFill>
            </a:endParaRPr>
          </a:p>
        </p:txBody>
      </p:sp>
      <p:sp>
        <p:nvSpPr>
          <p:cNvPr id="90" name="Rectangle 12"/>
          <p:cNvSpPr>
            <a:spLocks noChangeArrowheads="1"/>
          </p:cNvSpPr>
          <p:nvPr/>
        </p:nvSpPr>
        <p:spPr bwMode="auto">
          <a:xfrm>
            <a:off x="3080792" y="1217221"/>
            <a:ext cx="4017173" cy="769441"/>
          </a:xfrm>
          <a:prstGeom prst="rect">
            <a:avLst/>
          </a:prstGeom>
          <a:solidFill>
            <a:schemeClr val="bg1">
              <a:lumMod val="95000"/>
            </a:schemeClr>
          </a:solidFill>
          <a:ln>
            <a:noFill/>
          </a:ln>
          <a:effectLst/>
        </p:spPr>
        <p:txBody>
          <a:bodyPr wrap="square" anchor="ctr">
            <a:spAutoFit/>
          </a:bodyPr>
          <a:lstStyle/>
          <a:p>
            <a:pPr algn="l">
              <a:buClr>
                <a:schemeClr val="tx2"/>
              </a:buClr>
            </a:pPr>
            <a:r>
              <a:rPr lang="en-GB" sz="1100" b="1" dirty="0" smtClean="0">
                <a:solidFill>
                  <a:schemeClr val="tx1"/>
                </a:solidFill>
              </a:rPr>
              <a:t>Assessment Criteria:</a:t>
            </a:r>
          </a:p>
          <a:p>
            <a:pPr marL="285750" indent="-285750" algn="l">
              <a:buClr>
                <a:schemeClr val="tx2"/>
              </a:buClr>
              <a:buFont typeface="Wingdings" pitchFamily="2" charset="2"/>
              <a:buChar char="ü"/>
            </a:pPr>
            <a:r>
              <a:rPr lang="en-GB" sz="1100" dirty="0">
                <a:solidFill>
                  <a:schemeClr val="tx1"/>
                </a:solidFill>
              </a:rPr>
              <a:t>Contribution to Warwick’s Heritage / Cultural Offering</a:t>
            </a:r>
          </a:p>
          <a:p>
            <a:pPr marL="285750" indent="-285750" algn="l">
              <a:buClr>
                <a:schemeClr val="tx2"/>
              </a:buClr>
              <a:buFont typeface="Wingdings" pitchFamily="2" charset="2"/>
              <a:buChar char="ü"/>
            </a:pPr>
            <a:r>
              <a:rPr lang="en-GB" sz="1100" dirty="0">
                <a:solidFill>
                  <a:schemeClr val="tx1"/>
                </a:solidFill>
              </a:rPr>
              <a:t>Successful interpretation of site’s narrative</a:t>
            </a:r>
          </a:p>
          <a:p>
            <a:pPr marL="285750" indent="-285750" algn="l">
              <a:buClr>
                <a:schemeClr val="tx2"/>
              </a:buClr>
              <a:buFont typeface="Wingdings" pitchFamily="2" charset="2"/>
              <a:buChar char="ü"/>
            </a:pPr>
            <a:r>
              <a:rPr lang="en-GB" sz="1100" dirty="0" smtClean="0">
                <a:solidFill>
                  <a:schemeClr val="tx1"/>
                </a:solidFill>
              </a:rPr>
              <a:t>Fulfilment </a:t>
            </a:r>
            <a:r>
              <a:rPr lang="en-GB" sz="1100" dirty="0">
                <a:solidFill>
                  <a:schemeClr val="tx1"/>
                </a:solidFill>
              </a:rPr>
              <a:t>of cultural needs in </a:t>
            </a:r>
            <a:r>
              <a:rPr lang="en-GB" sz="1100" dirty="0" smtClean="0">
                <a:solidFill>
                  <a:schemeClr val="tx1"/>
                </a:solidFill>
              </a:rPr>
              <a:t>Warwick</a:t>
            </a:r>
            <a:endParaRPr lang="en-GB" sz="1100" dirty="0">
              <a:solidFill>
                <a:schemeClr val="tx1"/>
              </a:solidFill>
            </a:endParaRPr>
          </a:p>
        </p:txBody>
      </p:sp>
      <p:cxnSp>
        <p:nvCxnSpPr>
          <p:cNvPr id="91" name="Straight Connector 55"/>
          <p:cNvCxnSpPr>
            <a:cxnSpLocks noChangeShapeType="1"/>
          </p:cNvCxnSpPr>
          <p:nvPr/>
        </p:nvCxnSpPr>
        <p:spPr bwMode="auto">
          <a:xfrm>
            <a:off x="5026523" y="4613499"/>
            <a:ext cx="20331" cy="155180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5"/>
          <p:cNvCxnSpPr>
            <a:cxnSpLocks noChangeShapeType="1"/>
          </p:cNvCxnSpPr>
          <p:nvPr/>
        </p:nvCxnSpPr>
        <p:spPr bwMode="auto">
          <a:xfrm rot="10800000" flipH="1" flipV="1">
            <a:off x="1208585" y="1106711"/>
            <a:ext cx="2665412" cy="1746250"/>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5"/>
          <p:cNvCxnSpPr>
            <a:cxnSpLocks noChangeShapeType="1"/>
          </p:cNvCxnSpPr>
          <p:nvPr/>
        </p:nvCxnSpPr>
        <p:spPr bwMode="auto">
          <a:xfrm flipV="1">
            <a:off x="5968292" y="1052737"/>
            <a:ext cx="2441193" cy="187254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Rectangle 12"/>
          <p:cNvSpPr>
            <a:spLocks noChangeArrowheads="1"/>
          </p:cNvSpPr>
          <p:nvPr/>
        </p:nvSpPr>
        <p:spPr bwMode="auto">
          <a:xfrm>
            <a:off x="556321" y="2564904"/>
            <a:ext cx="2884511" cy="369332"/>
          </a:xfrm>
          <a:prstGeom prst="rect">
            <a:avLst/>
          </a:prstGeom>
          <a:noFill/>
          <a:ln>
            <a:noFill/>
          </a:ln>
          <a:effectLst/>
        </p:spPr>
        <p:txBody>
          <a:bodyPr wrap="square" anchor="ctr">
            <a:spAutoFit/>
          </a:bodyPr>
          <a:lstStyle/>
          <a:p>
            <a:pPr>
              <a:buClr>
                <a:schemeClr val="tx2"/>
              </a:buClr>
            </a:pPr>
            <a:r>
              <a:rPr lang="en-GB" sz="900" b="1" dirty="0" smtClean="0">
                <a:solidFill>
                  <a:schemeClr val="tx1"/>
                </a:solidFill>
              </a:rPr>
              <a:t>Needs to be aligned with </a:t>
            </a:r>
            <a:r>
              <a:rPr lang="en-GB" sz="900" b="1" i="1" dirty="0" smtClean="0">
                <a:solidFill>
                  <a:schemeClr val="tx1"/>
                </a:solidFill>
              </a:rPr>
              <a:t>Warwick District Sustainable Communities Strategy</a:t>
            </a:r>
          </a:p>
        </p:txBody>
      </p:sp>
      <p:sp>
        <p:nvSpPr>
          <p:cNvPr id="95" name="Rectangle 12"/>
          <p:cNvSpPr>
            <a:spLocks noChangeArrowheads="1"/>
          </p:cNvSpPr>
          <p:nvPr/>
        </p:nvSpPr>
        <p:spPr bwMode="auto">
          <a:xfrm>
            <a:off x="556321" y="5121078"/>
            <a:ext cx="3701784" cy="938719"/>
          </a:xfrm>
          <a:prstGeom prst="rect">
            <a:avLst/>
          </a:prstGeom>
          <a:solidFill>
            <a:schemeClr val="bg1">
              <a:lumMod val="95000"/>
            </a:schemeClr>
          </a:solidFill>
          <a:ln>
            <a:noFill/>
          </a:ln>
          <a:effectLst/>
        </p:spPr>
        <p:txBody>
          <a:bodyPr wrap="square" anchor="ctr">
            <a:spAutoFit/>
          </a:bodyPr>
          <a:lstStyle/>
          <a:p>
            <a:pPr algn="l">
              <a:buClr>
                <a:schemeClr val="tx2"/>
              </a:buClr>
            </a:pPr>
            <a:r>
              <a:rPr lang="en-GB" sz="1100" b="1" dirty="0">
                <a:solidFill>
                  <a:schemeClr val="tx1"/>
                </a:solidFill>
              </a:rPr>
              <a:t>Assessment </a:t>
            </a:r>
            <a:r>
              <a:rPr lang="en-GB" sz="1100" b="1" dirty="0" smtClean="0">
                <a:solidFill>
                  <a:schemeClr val="tx1"/>
                </a:solidFill>
              </a:rPr>
              <a:t>Criteria:</a:t>
            </a:r>
            <a:endParaRPr lang="en-GB" sz="1100" b="1" dirty="0">
              <a:solidFill>
                <a:schemeClr val="tx1"/>
              </a:solidFill>
            </a:endParaRPr>
          </a:p>
          <a:p>
            <a:pPr marL="285750" indent="-285750" algn="l">
              <a:buClr>
                <a:schemeClr val="tx2"/>
              </a:buClr>
              <a:buFont typeface="Wingdings" pitchFamily="2" charset="2"/>
              <a:buChar char="ü"/>
            </a:pPr>
            <a:r>
              <a:rPr lang="en-GB" sz="1100" dirty="0" smtClean="0">
                <a:solidFill>
                  <a:schemeClr val="tx1"/>
                </a:solidFill>
              </a:rPr>
              <a:t>Ability </a:t>
            </a:r>
            <a:r>
              <a:rPr lang="en-GB" sz="1100" dirty="0">
                <a:solidFill>
                  <a:schemeClr val="tx1"/>
                </a:solidFill>
              </a:rPr>
              <a:t>to generate </a:t>
            </a:r>
            <a:r>
              <a:rPr lang="en-GB" sz="1100" dirty="0" err="1">
                <a:solidFill>
                  <a:schemeClr val="tx1"/>
                </a:solidFill>
              </a:rPr>
              <a:t>revex</a:t>
            </a:r>
            <a:r>
              <a:rPr lang="en-GB" sz="1100" dirty="0">
                <a:solidFill>
                  <a:schemeClr val="tx1"/>
                </a:solidFill>
              </a:rPr>
              <a:t> </a:t>
            </a:r>
            <a:r>
              <a:rPr lang="en-GB" sz="1100" dirty="0" smtClean="0">
                <a:solidFill>
                  <a:schemeClr val="tx1"/>
                </a:solidFill>
              </a:rPr>
              <a:t>income</a:t>
            </a:r>
          </a:p>
          <a:p>
            <a:pPr marL="285750" indent="-285750" algn="l">
              <a:buClr>
                <a:schemeClr val="tx2"/>
              </a:buClr>
              <a:buFont typeface="Wingdings" pitchFamily="2" charset="2"/>
              <a:buChar char="ü"/>
            </a:pPr>
            <a:r>
              <a:rPr lang="en-GB" sz="1100" dirty="0" err="1">
                <a:solidFill>
                  <a:schemeClr val="tx1"/>
                </a:solidFill>
              </a:rPr>
              <a:t>Revex</a:t>
            </a:r>
            <a:r>
              <a:rPr lang="en-GB" sz="1100" dirty="0">
                <a:solidFill>
                  <a:schemeClr val="tx1"/>
                </a:solidFill>
              </a:rPr>
              <a:t> requirement</a:t>
            </a:r>
          </a:p>
          <a:p>
            <a:pPr marL="285750" indent="-285750" algn="l">
              <a:buClr>
                <a:schemeClr val="tx2"/>
              </a:buClr>
              <a:buFont typeface="Wingdings" pitchFamily="2" charset="2"/>
              <a:buChar char="ü"/>
            </a:pPr>
            <a:r>
              <a:rPr lang="en-GB" sz="1100" dirty="0">
                <a:solidFill>
                  <a:schemeClr val="tx1"/>
                </a:solidFill>
              </a:rPr>
              <a:t>Ability to generate capital </a:t>
            </a:r>
            <a:r>
              <a:rPr lang="en-GB" sz="1100" dirty="0" smtClean="0">
                <a:solidFill>
                  <a:schemeClr val="tx1"/>
                </a:solidFill>
              </a:rPr>
              <a:t>income</a:t>
            </a:r>
          </a:p>
          <a:p>
            <a:pPr marL="285750" indent="-285750" algn="l">
              <a:buClr>
                <a:schemeClr val="tx2"/>
              </a:buClr>
              <a:buFont typeface="Wingdings" pitchFamily="2" charset="2"/>
              <a:buChar char="ü"/>
            </a:pPr>
            <a:r>
              <a:rPr lang="en-GB" sz="1100" dirty="0">
                <a:solidFill>
                  <a:schemeClr val="tx1"/>
                </a:solidFill>
              </a:rPr>
              <a:t>Capital investment requirement</a:t>
            </a:r>
          </a:p>
        </p:txBody>
      </p:sp>
      <p:sp>
        <p:nvSpPr>
          <p:cNvPr id="46"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12</a:t>
            </a:fld>
            <a:endParaRPr lang="en-GB"/>
          </a:p>
        </p:txBody>
      </p:sp>
    </p:spTree>
    <p:extLst>
      <p:ext uri="{BB962C8B-B14F-4D97-AF65-F5344CB8AC3E}">
        <p14:creationId xmlns:p14="http://schemas.microsoft.com/office/powerpoint/2010/main" val="3291918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a:noFill/>
          <a:ln>
            <a:noFill/>
          </a:ln>
        </p:spPr>
        <p:txBody>
          <a:bodyPr vert="horz" wrap="square" lIns="46800" tIns="45720" rIns="46800" bIns="46800" numCol="1" anchor="b" anchorCtr="0" compatLnSpc="1">
            <a:prstTxWarp prst="textNoShape">
              <a:avLst/>
            </a:prstTxWarp>
          </a:bodyPr>
          <a:lstStyle/>
          <a:p>
            <a:r>
              <a:rPr lang="en-GB" dirty="0" smtClean="0"/>
              <a:t>This feasibility exercise has looked at a wide range of use categories and options for reconfiguring the site</a:t>
            </a:r>
            <a:endParaRPr dirty="0" smtClean="0"/>
          </a:p>
        </p:txBody>
      </p:sp>
      <p:sp>
        <p:nvSpPr>
          <p:cNvPr id="54" name="Rectangle 4"/>
          <p:cNvSpPr>
            <a:spLocks noChangeArrowheads="1"/>
          </p:cNvSpPr>
          <p:nvPr/>
        </p:nvSpPr>
        <p:spPr bwMode="auto">
          <a:xfrm>
            <a:off x="2649538" y="6165304"/>
            <a:ext cx="7256462" cy="436562"/>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r" eaLnBrk="0" hangingPunct="0">
              <a:lnSpc>
                <a:spcPct val="95000"/>
              </a:lnSpc>
            </a:pPr>
            <a:r>
              <a:rPr lang="en-GB" sz="1400" b="1" i="1" dirty="0" smtClean="0">
                <a:solidFill>
                  <a:schemeClr val="tx1"/>
                </a:solidFill>
              </a:rPr>
              <a:t>Depending on how the site is reconfigured, the recommended solution may incorporate more than one use category  </a:t>
            </a:r>
            <a:endParaRPr lang="en-GB" sz="1400" b="1" i="1" dirty="0">
              <a:solidFill>
                <a:schemeClr val="tx1"/>
              </a:solidFill>
            </a:endParaRPr>
          </a:p>
        </p:txBody>
      </p:sp>
      <p:grpSp>
        <p:nvGrpSpPr>
          <p:cNvPr id="13" name="Group 12"/>
          <p:cNvGrpSpPr/>
          <p:nvPr/>
        </p:nvGrpSpPr>
        <p:grpSpPr>
          <a:xfrm>
            <a:off x="128464" y="980728"/>
            <a:ext cx="9577510" cy="5152280"/>
            <a:chOff x="128464" y="980728"/>
            <a:chExt cx="9577510" cy="5209730"/>
          </a:xfrm>
        </p:grpSpPr>
        <p:sp>
          <p:nvSpPr>
            <p:cNvPr id="58" name="Rectangle 8"/>
            <p:cNvSpPr>
              <a:spLocks noChangeArrowheads="1"/>
            </p:cNvSpPr>
            <p:nvPr/>
          </p:nvSpPr>
          <p:spPr bwMode="auto">
            <a:xfrm>
              <a:off x="128464" y="1268760"/>
              <a:ext cx="4544631" cy="4921698"/>
            </a:xfrm>
            <a:prstGeom prst="rect">
              <a:avLst/>
            </a:prstGeom>
            <a:solidFill>
              <a:schemeClr val="bg1">
                <a:lumMod val="95000"/>
              </a:schemeClr>
            </a:solidFill>
            <a:ln>
              <a:noFill/>
            </a:ln>
            <a:effectLst/>
            <a:extLst/>
          </p:spPr>
          <p:txBody>
            <a:bodyPr wrap="square" anchor="ctr"/>
            <a:lstStyle/>
            <a:p>
              <a:endParaRPr lang="en-GB" sz="1600" b="1" dirty="0">
                <a:solidFill>
                  <a:schemeClr val="bg1"/>
                </a:solidFill>
                <a:latin typeface="Arial" charset="0"/>
              </a:endParaRPr>
            </a:p>
          </p:txBody>
        </p:sp>
        <p:sp>
          <p:nvSpPr>
            <p:cNvPr id="57" name="Rectangle 8"/>
            <p:cNvSpPr>
              <a:spLocks noChangeArrowheads="1"/>
            </p:cNvSpPr>
            <p:nvPr/>
          </p:nvSpPr>
          <p:spPr bwMode="auto">
            <a:xfrm>
              <a:off x="5097016" y="1196816"/>
              <a:ext cx="4608740" cy="4993642"/>
            </a:xfrm>
            <a:prstGeom prst="rect">
              <a:avLst/>
            </a:prstGeom>
            <a:solidFill>
              <a:schemeClr val="bg1">
                <a:lumMod val="95000"/>
              </a:schemeClr>
            </a:solidFill>
            <a:ln>
              <a:noFill/>
            </a:ln>
            <a:effectLst/>
            <a:extLst/>
          </p:spPr>
          <p:txBody>
            <a:bodyPr wrap="square" anchor="ctr"/>
            <a:lstStyle/>
            <a:p>
              <a:endParaRPr lang="en-GB" sz="1600" b="1" dirty="0">
                <a:solidFill>
                  <a:schemeClr val="bg1"/>
                </a:solidFill>
                <a:latin typeface="Arial" charset="0"/>
              </a:endParaRPr>
            </a:p>
          </p:txBody>
        </p:sp>
        <p:grpSp>
          <p:nvGrpSpPr>
            <p:cNvPr id="11" name="Group 10"/>
            <p:cNvGrpSpPr/>
            <p:nvPr/>
          </p:nvGrpSpPr>
          <p:grpSpPr>
            <a:xfrm>
              <a:off x="268288" y="1695422"/>
              <a:ext cx="4252664" cy="3183064"/>
              <a:chOff x="128464" y="1725962"/>
              <a:chExt cx="4570331" cy="3151242"/>
            </a:xfrm>
          </p:grpSpPr>
          <p:sp>
            <p:nvSpPr>
              <p:cNvPr id="3" name="Rectangle 8"/>
              <p:cNvSpPr>
                <a:spLocks noChangeArrowheads="1"/>
              </p:cNvSpPr>
              <p:nvPr/>
            </p:nvSpPr>
            <p:spPr bwMode="auto">
              <a:xfrm>
                <a:off x="128464" y="3053260"/>
                <a:ext cx="2027238" cy="358775"/>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b="1" dirty="0" smtClean="0">
                    <a:solidFill>
                      <a:schemeClr val="bg1"/>
                    </a:solidFill>
                  </a:rPr>
                  <a:t>Current Site</a:t>
                </a:r>
                <a:endParaRPr lang="en-GB" sz="1600" b="1" dirty="0">
                  <a:solidFill>
                    <a:schemeClr val="bg1"/>
                  </a:solidFill>
                </a:endParaRPr>
              </a:p>
            </p:txBody>
          </p:sp>
          <p:sp>
            <p:nvSpPr>
              <p:cNvPr id="4" name="Rectangle 8"/>
              <p:cNvSpPr>
                <a:spLocks noChangeArrowheads="1"/>
              </p:cNvSpPr>
              <p:nvPr/>
            </p:nvSpPr>
            <p:spPr bwMode="auto">
              <a:xfrm>
                <a:off x="2383525" y="1725962"/>
                <a:ext cx="2315270" cy="830190"/>
              </a:xfrm>
              <a:prstGeom prst="rect">
                <a:avLst/>
              </a:prstGeom>
              <a:solidFill>
                <a:schemeClr val="bg1">
                  <a:lumMod val="75000"/>
                </a:schemeClr>
              </a:solidFill>
              <a:ln>
                <a:noFill/>
              </a:ln>
              <a:effectLst/>
              <a:extLst/>
            </p:spPr>
            <p:txBody>
              <a:bodyPr wrap="square" anchor="ctr"/>
              <a:lstStyle/>
              <a:p>
                <a:r>
                  <a:rPr lang="en-GB" sz="1600" b="1" dirty="0" smtClean="0">
                    <a:solidFill>
                      <a:schemeClr val="tx1"/>
                    </a:solidFill>
                    <a:latin typeface="Arial" charset="0"/>
                  </a:rPr>
                  <a:t>Split site into two and develop each part separately</a:t>
                </a:r>
                <a:endParaRPr lang="en-GB" sz="1600" b="1" dirty="0">
                  <a:solidFill>
                    <a:schemeClr val="tx1"/>
                  </a:solidFill>
                  <a:latin typeface="Arial" charset="0"/>
                </a:endParaRPr>
              </a:p>
            </p:txBody>
          </p:sp>
          <p:sp>
            <p:nvSpPr>
              <p:cNvPr id="5" name="Rectangle 8"/>
              <p:cNvSpPr>
                <a:spLocks noChangeArrowheads="1"/>
              </p:cNvSpPr>
              <p:nvPr/>
            </p:nvSpPr>
            <p:spPr bwMode="auto">
              <a:xfrm>
                <a:off x="2383524" y="2854286"/>
                <a:ext cx="2315270" cy="801787"/>
              </a:xfrm>
              <a:prstGeom prst="rect">
                <a:avLst/>
              </a:prstGeom>
              <a:solidFill>
                <a:schemeClr val="bg1">
                  <a:lumMod val="75000"/>
                </a:schemeClr>
              </a:solidFill>
              <a:ln>
                <a:noFill/>
              </a:ln>
              <a:effectLst/>
              <a:extLst/>
            </p:spPr>
            <p:txBody>
              <a:bodyPr wrap="square" anchor="ctr"/>
              <a:lstStyle/>
              <a:p>
                <a:r>
                  <a:rPr lang="en-GB" sz="1600" b="1" dirty="0" smtClean="0">
                    <a:solidFill>
                      <a:schemeClr val="tx1"/>
                    </a:solidFill>
                    <a:latin typeface="Arial" charset="0"/>
                  </a:rPr>
                  <a:t>Keep buildings and develop </a:t>
                </a:r>
                <a:r>
                  <a:rPr lang="en-GB" sz="1600" b="1" dirty="0">
                    <a:solidFill>
                      <a:schemeClr val="tx1"/>
                    </a:solidFill>
                    <a:latin typeface="Arial" charset="0"/>
                  </a:rPr>
                  <a:t>the site as a whole unit</a:t>
                </a:r>
              </a:p>
            </p:txBody>
          </p:sp>
          <p:sp>
            <p:nvSpPr>
              <p:cNvPr id="6" name="Rectangle 8"/>
              <p:cNvSpPr>
                <a:spLocks noChangeArrowheads="1"/>
              </p:cNvSpPr>
              <p:nvPr/>
            </p:nvSpPr>
            <p:spPr bwMode="auto">
              <a:xfrm>
                <a:off x="2383524" y="4030218"/>
                <a:ext cx="2315270" cy="846986"/>
              </a:xfrm>
              <a:prstGeom prst="rect">
                <a:avLst/>
              </a:prstGeom>
              <a:solidFill>
                <a:schemeClr val="bg1">
                  <a:lumMod val="75000"/>
                </a:schemeClr>
              </a:solidFill>
              <a:ln>
                <a:noFill/>
              </a:ln>
              <a:effectLst/>
              <a:extLst/>
            </p:spPr>
            <p:txBody>
              <a:bodyPr wrap="square" anchor="ctr"/>
              <a:lstStyle/>
              <a:p>
                <a:r>
                  <a:rPr lang="en-GB" sz="1600" b="1" dirty="0" smtClean="0">
                    <a:solidFill>
                      <a:schemeClr val="tx1"/>
                    </a:solidFill>
                    <a:latin typeface="Arial" charset="0"/>
                  </a:rPr>
                  <a:t>Relocate buildings and </a:t>
                </a:r>
                <a:r>
                  <a:rPr lang="en-GB" sz="1600" b="1" dirty="0">
                    <a:solidFill>
                      <a:schemeClr val="tx1"/>
                    </a:solidFill>
                    <a:latin typeface="Arial" charset="0"/>
                  </a:rPr>
                  <a:t>develop the site as a whole unit</a:t>
                </a:r>
              </a:p>
            </p:txBody>
          </p:sp>
          <p:cxnSp>
            <p:nvCxnSpPr>
              <p:cNvPr id="8" name="Elbow Connector 7"/>
              <p:cNvCxnSpPr>
                <a:stCxn id="3" idx="3"/>
                <a:endCxn id="4" idx="1"/>
              </p:cNvCxnSpPr>
              <p:nvPr/>
            </p:nvCxnSpPr>
            <p:spPr>
              <a:xfrm flipV="1">
                <a:off x="2155702" y="2141057"/>
                <a:ext cx="227823" cy="1091590"/>
              </a:xfrm>
              <a:prstGeom prst="bentConnector3">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10" name="Elbow Connector 9"/>
              <p:cNvCxnSpPr>
                <a:stCxn id="3" idx="3"/>
                <a:endCxn id="6" idx="1"/>
              </p:cNvCxnSpPr>
              <p:nvPr/>
            </p:nvCxnSpPr>
            <p:spPr>
              <a:xfrm>
                <a:off x="2155702" y="3232647"/>
                <a:ext cx="227822" cy="1221064"/>
              </a:xfrm>
              <a:prstGeom prst="bentConnector3">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a:stCxn id="3" idx="3"/>
                <a:endCxn id="5" idx="1"/>
              </p:cNvCxnSpPr>
              <p:nvPr/>
            </p:nvCxnSpPr>
            <p:spPr>
              <a:xfrm>
                <a:off x="2155702" y="3232647"/>
                <a:ext cx="227822" cy="22532"/>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grpSp>
        <p:cxnSp>
          <p:nvCxnSpPr>
            <p:cNvPr id="51" name="Straight Connector 50"/>
            <p:cNvCxnSpPr/>
            <p:nvPr/>
          </p:nvCxnSpPr>
          <p:spPr>
            <a:xfrm>
              <a:off x="4880992" y="980728"/>
              <a:ext cx="0" cy="5209730"/>
            </a:xfrm>
            <a:prstGeom prst="line">
              <a:avLst/>
            </a:prstGeom>
            <a:ln w="6350">
              <a:solidFill>
                <a:schemeClr val="accent5"/>
              </a:solidFill>
              <a:prstDash val="dash"/>
            </a:ln>
          </p:spPr>
          <p:style>
            <a:lnRef idx="1">
              <a:schemeClr val="accent6"/>
            </a:lnRef>
            <a:fillRef idx="0">
              <a:schemeClr val="accent6"/>
            </a:fillRef>
            <a:effectRef idx="0">
              <a:schemeClr val="accent6"/>
            </a:effectRef>
            <a:fontRef idx="minor">
              <a:schemeClr val="tx1"/>
            </a:fontRef>
          </p:style>
        </p:cxnSp>
        <p:grpSp>
          <p:nvGrpSpPr>
            <p:cNvPr id="2" name="Group 1"/>
            <p:cNvGrpSpPr/>
            <p:nvPr/>
          </p:nvGrpSpPr>
          <p:grpSpPr>
            <a:xfrm>
              <a:off x="5241032" y="1412776"/>
              <a:ext cx="4307782" cy="4720232"/>
              <a:chOff x="5080926" y="1056778"/>
              <a:chExt cx="4563608" cy="5162759"/>
            </a:xfrm>
          </p:grpSpPr>
          <p:sp>
            <p:nvSpPr>
              <p:cNvPr id="7" name="Rectangle 12"/>
              <p:cNvSpPr>
                <a:spLocks noChangeArrowheads="1"/>
              </p:cNvSpPr>
              <p:nvPr/>
            </p:nvSpPr>
            <p:spPr bwMode="auto">
              <a:xfrm>
                <a:off x="5097016" y="1056778"/>
                <a:ext cx="2027238" cy="984770"/>
              </a:xfrm>
              <a:prstGeom prst="rect">
                <a:avLst/>
              </a:prstGeom>
              <a:solidFill>
                <a:srgbClr val="B7DEE8"/>
              </a:solidFill>
              <a:ln>
                <a:noFill/>
              </a:ln>
              <a:effectLst/>
            </p:spPr>
            <p:txBody>
              <a:bodyPr wrap="square" anchor="ctr"/>
              <a:lstStyle/>
              <a:p>
                <a:r>
                  <a:rPr lang="en-GB" sz="1600" b="1" dirty="0">
                    <a:solidFill>
                      <a:schemeClr val="tx1"/>
                    </a:solidFill>
                    <a:latin typeface="Arial" charset="0"/>
                  </a:rPr>
                  <a:t>Commercial Site Development</a:t>
                </a:r>
              </a:p>
            </p:txBody>
          </p:sp>
          <p:sp>
            <p:nvSpPr>
              <p:cNvPr id="14" name="Rectangle 12"/>
              <p:cNvSpPr>
                <a:spLocks noChangeArrowheads="1"/>
              </p:cNvSpPr>
              <p:nvPr/>
            </p:nvSpPr>
            <p:spPr bwMode="auto">
              <a:xfrm>
                <a:off x="5097016" y="2158010"/>
                <a:ext cx="2027238" cy="959292"/>
              </a:xfrm>
              <a:prstGeom prst="rect">
                <a:avLst/>
              </a:prstGeom>
              <a:solidFill>
                <a:srgbClr val="CCC0DA"/>
              </a:solidFill>
              <a:ln>
                <a:noFill/>
              </a:ln>
              <a:effectLst/>
            </p:spPr>
            <p:txBody>
              <a:bodyPr wrap="square" anchor="ctr"/>
              <a:lstStyle/>
              <a:p>
                <a:r>
                  <a:rPr lang="en-GB" sz="1600" b="1" dirty="0" smtClean="0">
                    <a:solidFill>
                      <a:schemeClr val="tx1"/>
                    </a:solidFill>
                    <a:latin typeface="Arial" charset="0"/>
                  </a:rPr>
                  <a:t>Heritage / Cultural Use</a:t>
                </a:r>
                <a:endParaRPr lang="en-GB" sz="1600" b="1" dirty="0">
                  <a:solidFill>
                    <a:schemeClr val="tx1"/>
                  </a:solidFill>
                  <a:latin typeface="Arial" charset="0"/>
                </a:endParaRPr>
              </a:p>
            </p:txBody>
          </p:sp>
          <p:sp>
            <p:nvSpPr>
              <p:cNvPr id="15" name="Rectangle 12"/>
              <p:cNvSpPr>
                <a:spLocks noChangeArrowheads="1"/>
              </p:cNvSpPr>
              <p:nvPr/>
            </p:nvSpPr>
            <p:spPr bwMode="auto">
              <a:xfrm>
                <a:off x="5080926" y="3267210"/>
                <a:ext cx="2027238" cy="1331106"/>
              </a:xfrm>
              <a:prstGeom prst="rect">
                <a:avLst/>
              </a:prstGeom>
              <a:solidFill>
                <a:srgbClr val="D8E4BC"/>
              </a:solidFill>
              <a:ln>
                <a:noFill/>
              </a:ln>
              <a:effectLst/>
            </p:spPr>
            <p:txBody>
              <a:bodyPr wrap="square" anchor="ctr"/>
              <a:lstStyle/>
              <a:p>
                <a:r>
                  <a:rPr lang="en-GB" sz="1600" b="1" dirty="0" smtClean="0">
                    <a:solidFill>
                      <a:schemeClr val="tx1"/>
                    </a:solidFill>
                    <a:latin typeface="Arial" charset="0"/>
                  </a:rPr>
                  <a:t>Community Services</a:t>
                </a:r>
                <a:endParaRPr lang="en-GB" sz="1600" b="1" dirty="0">
                  <a:solidFill>
                    <a:schemeClr val="tx1"/>
                  </a:solidFill>
                  <a:latin typeface="Arial" charset="0"/>
                </a:endParaRPr>
              </a:p>
            </p:txBody>
          </p:sp>
          <p:sp>
            <p:nvSpPr>
              <p:cNvPr id="16" name="Rectangle 12"/>
              <p:cNvSpPr>
                <a:spLocks noChangeArrowheads="1"/>
              </p:cNvSpPr>
              <p:nvPr/>
            </p:nvSpPr>
            <p:spPr bwMode="auto">
              <a:xfrm>
                <a:off x="5097016" y="5534421"/>
                <a:ext cx="2027238" cy="685116"/>
              </a:xfrm>
              <a:prstGeom prst="rect">
                <a:avLst/>
              </a:prstGeom>
              <a:solidFill>
                <a:srgbClr val="E6B8B7"/>
              </a:solidFill>
              <a:ln>
                <a:noFill/>
              </a:ln>
              <a:effectLst/>
            </p:spPr>
            <p:txBody>
              <a:bodyPr wrap="square" anchor="ctr"/>
              <a:lstStyle/>
              <a:p>
                <a:r>
                  <a:rPr lang="en-GB" sz="1600" b="1" dirty="0" smtClean="0">
                    <a:solidFill>
                      <a:schemeClr val="tx1"/>
                    </a:solidFill>
                    <a:latin typeface="Arial" charset="0"/>
                  </a:rPr>
                  <a:t>Specialist End User</a:t>
                </a:r>
                <a:endParaRPr lang="en-GB" sz="1600" b="1" dirty="0">
                  <a:solidFill>
                    <a:schemeClr val="tx1"/>
                  </a:solidFill>
                  <a:latin typeface="Arial" charset="0"/>
                </a:endParaRPr>
              </a:p>
            </p:txBody>
          </p:sp>
          <p:sp>
            <p:nvSpPr>
              <p:cNvPr id="17" name="Rectangle 12"/>
              <p:cNvSpPr>
                <a:spLocks noChangeArrowheads="1"/>
              </p:cNvSpPr>
              <p:nvPr/>
            </p:nvSpPr>
            <p:spPr bwMode="auto">
              <a:xfrm>
                <a:off x="7583079" y="5939471"/>
                <a:ext cx="2027238" cy="280066"/>
              </a:xfrm>
              <a:prstGeom prst="rect">
                <a:avLst/>
              </a:prstGeom>
              <a:solidFill>
                <a:srgbClr val="E6B8B7"/>
              </a:solidFill>
              <a:ln>
                <a:noFill/>
              </a:ln>
              <a:effectLst/>
            </p:spPr>
            <p:txBody>
              <a:bodyPr wrap="square" anchor="ctr"/>
              <a:lstStyle/>
              <a:p>
                <a:r>
                  <a:rPr lang="en-GB" sz="1200" b="1" dirty="0">
                    <a:solidFill>
                      <a:schemeClr val="tx1"/>
                    </a:solidFill>
                    <a:latin typeface="Arial" charset="0"/>
                  </a:rPr>
                  <a:t>St Lazarus</a:t>
                </a:r>
              </a:p>
            </p:txBody>
          </p:sp>
          <p:sp>
            <p:nvSpPr>
              <p:cNvPr id="18" name="Rectangle 12"/>
              <p:cNvSpPr>
                <a:spLocks noChangeArrowheads="1"/>
              </p:cNvSpPr>
              <p:nvPr/>
            </p:nvSpPr>
            <p:spPr bwMode="auto">
              <a:xfrm>
                <a:off x="7583079" y="5579431"/>
                <a:ext cx="2027238" cy="280066"/>
              </a:xfrm>
              <a:prstGeom prst="rect">
                <a:avLst/>
              </a:prstGeom>
              <a:solidFill>
                <a:srgbClr val="E6B8B7"/>
              </a:solidFill>
              <a:ln>
                <a:noFill/>
              </a:ln>
              <a:effectLst/>
            </p:spPr>
            <p:txBody>
              <a:bodyPr wrap="square" anchor="ctr"/>
              <a:lstStyle/>
              <a:p>
                <a:r>
                  <a:rPr lang="en-GB" sz="1200" b="1" dirty="0">
                    <a:solidFill>
                      <a:schemeClr val="tx1"/>
                    </a:solidFill>
                    <a:latin typeface="Arial" charset="0"/>
                  </a:rPr>
                  <a:t>Landmark Trust</a:t>
                </a:r>
              </a:p>
            </p:txBody>
          </p:sp>
          <p:sp>
            <p:nvSpPr>
              <p:cNvPr id="19" name="Rectangle 12"/>
              <p:cNvSpPr>
                <a:spLocks noChangeArrowheads="1"/>
              </p:cNvSpPr>
              <p:nvPr/>
            </p:nvSpPr>
            <p:spPr bwMode="auto">
              <a:xfrm>
                <a:off x="7606282" y="1085856"/>
                <a:ext cx="2027238" cy="280066"/>
              </a:xfrm>
              <a:prstGeom prst="rect">
                <a:avLst/>
              </a:prstGeom>
              <a:solidFill>
                <a:srgbClr val="B7DEE8"/>
              </a:solidFill>
              <a:ln>
                <a:noFill/>
              </a:ln>
              <a:effectLst/>
            </p:spPr>
            <p:txBody>
              <a:bodyPr wrap="square" anchor="ctr"/>
              <a:lstStyle/>
              <a:p>
                <a:r>
                  <a:rPr lang="en-GB" sz="1200" b="1" dirty="0">
                    <a:solidFill>
                      <a:schemeClr val="tx1"/>
                    </a:solidFill>
                    <a:latin typeface="Arial" charset="0"/>
                  </a:rPr>
                  <a:t>Residential</a:t>
                </a:r>
              </a:p>
            </p:txBody>
          </p:sp>
          <p:sp>
            <p:nvSpPr>
              <p:cNvPr id="20" name="Rectangle 12"/>
              <p:cNvSpPr>
                <a:spLocks noChangeArrowheads="1"/>
              </p:cNvSpPr>
              <p:nvPr/>
            </p:nvSpPr>
            <p:spPr bwMode="auto">
              <a:xfrm>
                <a:off x="7587884" y="2158010"/>
                <a:ext cx="2027238" cy="280066"/>
              </a:xfrm>
              <a:prstGeom prst="rect">
                <a:avLst/>
              </a:prstGeom>
              <a:solidFill>
                <a:srgbClr val="CCC0DA"/>
              </a:solidFill>
              <a:ln>
                <a:noFill/>
              </a:ln>
              <a:effectLst/>
            </p:spPr>
            <p:txBody>
              <a:bodyPr wrap="square" anchor="ctr"/>
              <a:lstStyle/>
              <a:p>
                <a:r>
                  <a:rPr lang="en-GB" sz="1200" b="1" dirty="0">
                    <a:solidFill>
                      <a:schemeClr val="tx1"/>
                    </a:solidFill>
                    <a:latin typeface="Arial" charset="0"/>
                  </a:rPr>
                  <a:t>Gardens &amp; Cafe</a:t>
                </a:r>
              </a:p>
            </p:txBody>
          </p:sp>
          <p:sp>
            <p:nvSpPr>
              <p:cNvPr id="21" name="Rectangle 12"/>
              <p:cNvSpPr>
                <a:spLocks noChangeArrowheads="1"/>
              </p:cNvSpPr>
              <p:nvPr/>
            </p:nvSpPr>
            <p:spPr bwMode="auto">
              <a:xfrm>
                <a:off x="7606282" y="2500862"/>
                <a:ext cx="2027238" cy="280066"/>
              </a:xfrm>
              <a:prstGeom prst="rect">
                <a:avLst/>
              </a:prstGeom>
              <a:solidFill>
                <a:srgbClr val="CCC0DA"/>
              </a:solidFill>
              <a:ln>
                <a:noFill/>
              </a:ln>
              <a:effectLst/>
            </p:spPr>
            <p:txBody>
              <a:bodyPr wrap="square" anchor="ctr"/>
              <a:lstStyle/>
              <a:p>
                <a:r>
                  <a:rPr lang="en-GB" sz="1200" b="1" dirty="0">
                    <a:solidFill>
                      <a:schemeClr val="tx1"/>
                    </a:solidFill>
                    <a:latin typeface="Arial" charset="0"/>
                  </a:rPr>
                  <a:t>Museum </a:t>
                </a:r>
              </a:p>
            </p:txBody>
          </p:sp>
          <p:sp>
            <p:nvSpPr>
              <p:cNvPr id="22" name="Rectangle 12"/>
              <p:cNvSpPr>
                <a:spLocks noChangeArrowheads="1"/>
              </p:cNvSpPr>
              <p:nvPr/>
            </p:nvSpPr>
            <p:spPr bwMode="auto">
              <a:xfrm>
                <a:off x="7606282" y="1408851"/>
                <a:ext cx="2027238" cy="280066"/>
              </a:xfrm>
              <a:prstGeom prst="rect">
                <a:avLst/>
              </a:prstGeom>
              <a:solidFill>
                <a:srgbClr val="B7DEE8"/>
              </a:solidFill>
              <a:ln>
                <a:noFill/>
              </a:ln>
              <a:effectLst/>
            </p:spPr>
            <p:txBody>
              <a:bodyPr wrap="square" anchor="ctr"/>
              <a:lstStyle/>
              <a:p>
                <a:r>
                  <a:rPr lang="en-GB" sz="1200" b="1" dirty="0">
                    <a:solidFill>
                      <a:schemeClr val="tx1"/>
                    </a:solidFill>
                    <a:latin typeface="Arial" charset="0"/>
                  </a:rPr>
                  <a:t>Office</a:t>
                </a:r>
              </a:p>
            </p:txBody>
          </p:sp>
          <p:sp>
            <p:nvSpPr>
              <p:cNvPr id="23" name="Rectangle 12"/>
              <p:cNvSpPr>
                <a:spLocks noChangeArrowheads="1"/>
              </p:cNvSpPr>
              <p:nvPr/>
            </p:nvSpPr>
            <p:spPr bwMode="auto">
              <a:xfrm>
                <a:off x="7606282" y="1725962"/>
                <a:ext cx="2027238" cy="280066"/>
              </a:xfrm>
              <a:prstGeom prst="rect">
                <a:avLst/>
              </a:prstGeom>
              <a:solidFill>
                <a:srgbClr val="B7DEE8"/>
              </a:solidFill>
              <a:ln>
                <a:noFill/>
              </a:ln>
              <a:effectLst/>
            </p:spPr>
            <p:txBody>
              <a:bodyPr wrap="square" anchor="ctr"/>
              <a:lstStyle/>
              <a:p>
                <a:r>
                  <a:rPr lang="en-GB" sz="1200" b="1" dirty="0">
                    <a:solidFill>
                      <a:schemeClr val="tx1"/>
                    </a:solidFill>
                    <a:latin typeface="Arial" charset="0"/>
                  </a:rPr>
                  <a:t>Retail</a:t>
                </a:r>
              </a:p>
            </p:txBody>
          </p:sp>
          <p:sp>
            <p:nvSpPr>
              <p:cNvPr id="24" name="Rectangle 12"/>
              <p:cNvSpPr>
                <a:spLocks noChangeArrowheads="1"/>
              </p:cNvSpPr>
              <p:nvPr/>
            </p:nvSpPr>
            <p:spPr bwMode="auto">
              <a:xfrm>
                <a:off x="7617296" y="3267209"/>
                <a:ext cx="2027238" cy="280066"/>
              </a:xfrm>
              <a:prstGeom prst="rect">
                <a:avLst/>
              </a:prstGeom>
              <a:solidFill>
                <a:srgbClr val="D8E4BC"/>
              </a:solidFill>
              <a:ln>
                <a:noFill/>
              </a:ln>
              <a:effectLst/>
            </p:spPr>
            <p:txBody>
              <a:bodyPr wrap="square" anchor="ctr"/>
              <a:lstStyle/>
              <a:p>
                <a:r>
                  <a:rPr lang="en-GB" sz="1200" b="1" dirty="0">
                    <a:solidFill>
                      <a:schemeClr val="tx1"/>
                    </a:solidFill>
                    <a:latin typeface="Arial" charset="0"/>
                  </a:rPr>
                  <a:t>Social Housing</a:t>
                </a:r>
              </a:p>
            </p:txBody>
          </p:sp>
          <p:sp>
            <p:nvSpPr>
              <p:cNvPr id="25" name="Rectangle 12"/>
              <p:cNvSpPr>
                <a:spLocks noChangeArrowheads="1"/>
              </p:cNvSpPr>
              <p:nvPr/>
            </p:nvSpPr>
            <p:spPr bwMode="auto">
              <a:xfrm>
                <a:off x="7617296" y="4707369"/>
                <a:ext cx="2027238" cy="280066"/>
              </a:xfrm>
              <a:prstGeom prst="rect">
                <a:avLst/>
              </a:prstGeom>
              <a:solidFill>
                <a:srgbClr val="8DB4E2"/>
              </a:solidFill>
              <a:ln>
                <a:noFill/>
              </a:ln>
              <a:effectLst/>
            </p:spPr>
            <p:txBody>
              <a:bodyPr wrap="square" anchor="ctr"/>
              <a:lstStyle/>
              <a:p>
                <a:r>
                  <a:rPr lang="en-GB" sz="1200" b="1" dirty="0">
                    <a:solidFill>
                      <a:schemeClr val="tx1"/>
                    </a:solidFill>
                    <a:latin typeface="Arial" charset="0"/>
                  </a:rPr>
                  <a:t>Action 21</a:t>
                </a:r>
              </a:p>
            </p:txBody>
          </p:sp>
          <p:sp>
            <p:nvSpPr>
              <p:cNvPr id="26" name="Rectangle 12"/>
              <p:cNvSpPr>
                <a:spLocks noChangeArrowheads="1"/>
              </p:cNvSpPr>
              <p:nvPr/>
            </p:nvSpPr>
            <p:spPr bwMode="auto">
              <a:xfrm>
                <a:off x="7617296" y="4318250"/>
                <a:ext cx="2027238" cy="280066"/>
              </a:xfrm>
              <a:prstGeom prst="rect">
                <a:avLst/>
              </a:prstGeom>
              <a:solidFill>
                <a:srgbClr val="D8E4BC"/>
              </a:solidFill>
              <a:ln>
                <a:noFill/>
              </a:ln>
              <a:effectLst/>
            </p:spPr>
            <p:txBody>
              <a:bodyPr wrap="square" anchor="ctr"/>
              <a:lstStyle/>
              <a:p>
                <a:r>
                  <a:rPr lang="en-GB" sz="1200" b="1" dirty="0">
                    <a:solidFill>
                      <a:schemeClr val="tx1"/>
                    </a:solidFill>
                    <a:latin typeface="Arial" charset="0"/>
                  </a:rPr>
                  <a:t>Allotments</a:t>
                </a:r>
              </a:p>
            </p:txBody>
          </p:sp>
          <p:sp>
            <p:nvSpPr>
              <p:cNvPr id="27" name="Rectangle 12"/>
              <p:cNvSpPr>
                <a:spLocks noChangeArrowheads="1"/>
              </p:cNvSpPr>
              <p:nvPr/>
            </p:nvSpPr>
            <p:spPr bwMode="auto">
              <a:xfrm>
                <a:off x="7606282" y="3984548"/>
                <a:ext cx="2027238" cy="253728"/>
              </a:xfrm>
              <a:prstGeom prst="rect">
                <a:avLst/>
              </a:prstGeom>
              <a:solidFill>
                <a:srgbClr val="D8E4BC"/>
              </a:solidFill>
              <a:ln>
                <a:noFill/>
              </a:ln>
              <a:effectLst/>
            </p:spPr>
            <p:txBody>
              <a:bodyPr wrap="square" anchor="ctr"/>
              <a:lstStyle/>
              <a:p>
                <a:r>
                  <a:rPr lang="en-GB" sz="1200" b="1" dirty="0">
                    <a:solidFill>
                      <a:schemeClr val="tx1"/>
                    </a:solidFill>
                    <a:latin typeface="Arial" charset="0"/>
                  </a:rPr>
                  <a:t>Day Centre</a:t>
                </a:r>
              </a:p>
            </p:txBody>
          </p:sp>
          <p:sp>
            <p:nvSpPr>
              <p:cNvPr id="28" name="Rectangle 12"/>
              <p:cNvSpPr>
                <a:spLocks noChangeArrowheads="1"/>
              </p:cNvSpPr>
              <p:nvPr/>
            </p:nvSpPr>
            <p:spPr bwMode="auto">
              <a:xfrm>
                <a:off x="7606282" y="2843127"/>
                <a:ext cx="2027238" cy="280066"/>
              </a:xfrm>
              <a:prstGeom prst="rect">
                <a:avLst/>
              </a:prstGeom>
              <a:solidFill>
                <a:srgbClr val="CCC0DA"/>
              </a:solidFill>
              <a:ln>
                <a:noFill/>
              </a:ln>
              <a:effectLst/>
            </p:spPr>
            <p:txBody>
              <a:bodyPr wrap="square" anchor="ctr"/>
              <a:lstStyle/>
              <a:p>
                <a:r>
                  <a:rPr lang="en-GB" sz="1200" b="1" dirty="0">
                    <a:solidFill>
                      <a:schemeClr val="tx1"/>
                    </a:solidFill>
                    <a:latin typeface="Arial" charset="0"/>
                  </a:rPr>
                  <a:t>Education Facility</a:t>
                </a:r>
              </a:p>
            </p:txBody>
          </p:sp>
          <p:sp>
            <p:nvSpPr>
              <p:cNvPr id="30" name="Rectangle 12"/>
              <p:cNvSpPr>
                <a:spLocks noChangeArrowheads="1"/>
              </p:cNvSpPr>
              <p:nvPr/>
            </p:nvSpPr>
            <p:spPr bwMode="auto">
              <a:xfrm>
                <a:off x="7617296" y="5049099"/>
                <a:ext cx="2027238" cy="357299"/>
              </a:xfrm>
              <a:prstGeom prst="rect">
                <a:avLst/>
              </a:prstGeom>
              <a:solidFill>
                <a:srgbClr val="8DB4E2"/>
              </a:solidFill>
              <a:ln>
                <a:noFill/>
              </a:ln>
              <a:effectLst/>
            </p:spPr>
            <p:txBody>
              <a:bodyPr wrap="square" anchor="ctr"/>
              <a:lstStyle/>
              <a:p>
                <a:r>
                  <a:rPr lang="en-GB" sz="1200" b="1" dirty="0">
                    <a:solidFill>
                      <a:schemeClr val="tx1"/>
                    </a:solidFill>
                    <a:latin typeface="Arial" charset="0"/>
                  </a:rPr>
                  <a:t>Business Incubator</a:t>
                </a:r>
              </a:p>
            </p:txBody>
          </p:sp>
          <p:sp>
            <p:nvSpPr>
              <p:cNvPr id="31" name="Rectangle 12"/>
              <p:cNvSpPr>
                <a:spLocks noChangeArrowheads="1"/>
              </p:cNvSpPr>
              <p:nvPr/>
            </p:nvSpPr>
            <p:spPr bwMode="auto">
              <a:xfrm>
                <a:off x="5097016" y="4707369"/>
                <a:ext cx="2027238" cy="685116"/>
              </a:xfrm>
              <a:prstGeom prst="rect">
                <a:avLst/>
              </a:prstGeom>
              <a:solidFill>
                <a:srgbClr val="8DB4E2"/>
              </a:solidFill>
              <a:ln>
                <a:noFill/>
              </a:ln>
              <a:effectLst/>
            </p:spPr>
            <p:txBody>
              <a:bodyPr wrap="square" anchor="ctr"/>
              <a:lstStyle/>
              <a:p>
                <a:r>
                  <a:rPr lang="en-GB" sz="1600" b="1" dirty="0" smtClean="0">
                    <a:solidFill>
                      <a:schemeClr val="tx1"/>
                    </a:solidFill>
                    <a:latin typeface="Arial" charset="0"/>
                  </a:rPr>
                  <a:t>Social Enterprise</a:t>
                </a:r>
                <a:endParaRPr lang="en-GB" sz="1600" b="1" dirty="0">
                  <a:solidFill>
                    <a:schemeClr val="tx1"/>
                  </a:solidFill>
                  <a:latin typeface="Arial" charset="0"/>
                </a:endParaRPr>
              </a:p>
            </p:txBody>
          </p:sp>
          <p:cxnSp>
            <p:nvCxnSpPr>
              <p:cNvPr id="9" name="Straight Connector 8"/>
              <p:cNvCxnSpPr>
                <a:stCxn id="17" idx="1"/>
              </p:cNvCxnSpPr>
              <p:nvPr/>
            </p:nvCxnSpPr>
            <p:spPr>
              <a:xfrm flipH="1">
                <a:off x="7124254" y="6079504"/>
                <a:ext cx="458825" cy="0"/>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flipH="1">
                <a:off x="7113241" y="5715481"/>
                <a:ext cx="469838" cy="3983"/>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a:stCxn id="19" idx="1"/>
              </p:cNvCxnSpPr>
              <p:nvPr/>
            </p:nvCxnSpPr>
            <p:spPr>
              <a:xfrm flipH="1" flipV="1">
                <a:off x="7113241" y="1219481"/>
                <a:ext cx="493041"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a:stCxn id="22" idx="1"/>
              </p:cNvCxnSpPr>
              <p:nvPr/>
            </p:nvCxnSpPr>
            <p:spPr>
              <a:xfrm flipH="1" flipV="1">
                <a:off x="7113242" y="1542476"/>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a:stCxn id="23" idx="1"/>
              </p:cNvCxnSpPr>
              <p:nvPr/>
            </p:nvCxnSpPr>
            <p:spPr>
              <a:xfrm flipH="1" flipV="1">
                <a:off x="7113242" y="1859587"/>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H="1" flipV="1">
                <a:off x="7090038" y="2283112"/>
                <a:ext cx="493041"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H="1" flipV="1">
                <a:off x="7090039" y="2616155"/>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H="1" flipV="1">
                <a:off x="7090039" y="2979177"/>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flipH="1" flipV="1">
                <a:off x="7113240" y="3411225"/>
                <a:ext cx="493041"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flipH="1" flipV="1">
                <a:off x="7113241" y="4059297"/>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H="1" flipV="1">
                <a:off x="7113241" y="4447892"/>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flipH="1" flipV="1">
                <a:off x="7113240" y="4861073"/>
                <a:ext cx="493041"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flipH="1" flipV="1">
                <a:off x="7113241" y="5229079"/>
                <a:ext cx="493040"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sp>
            <p:nvSpPr>
              <p:cNvPr id="44" name="Rectangle 12"/>
              <p:cNvSpPr>
                <a:spLocks noChangeArrowheads="1"/>
              </p:cNvSpPr>
              <p:nvPr/>
            </p:nvSpPr>
            <p:spPr bwMode="auto">
              <a:xfrm>
                <a:off x="7617296" y="3635215"/>
                <a:ext cx="2027238" cy="280066"/>
              </a:xfrm>
              <a:prstGeom prst="rect">
                <a:avLst/>
              </a:prstGeom>
              <a:solidFill>
                <a:srgbClr val="D8E4BC"/>
              </a:solidFill>
              <a:ln>
                <a:noFill/>
              </a:ln>
              <a:effectLst/>
            </p:spPr>
            <p:txBody>
              <a:bodyPr wrap="square" anchor="ctr"/>
              <a:lstStyle/>
              <a:p>
                <a:r>
                  <a:rPr lang="en-GB" sz="1200" b="1" dirty="0" smtClean="0">
                    <a:solidFill>
                      <a:schemeClr val="tx1"/>
                    </a:solidFill>
                    <a:latin typeface="Arial" charset="0"/>
                  </a:rPr>
                  <a:t>Assisted Living</a:t>
                </a:r>
                <a:endParaRPr lang="en-GB" sz="1200" b="1" dirty="0">
                  <a:solidFill>
                    <a:schemeClr val="tx1"/>
                  </a:solidFill>
                  <a:latin typeface="Arial" charset="0"/>
                </a:endParaRPr>
              </a:p>
            </p:txBody>
          </p:sp>
          <p:cxnSp>
            <p:nvCxnSpPr>
              <p:cNvPr id="50" name="Straight Connector 49"/>
              <p:cNvCxnSpPr/>
              <p:nvPr/>
            </p:nvCxnSpPr>
            <p:spPr>
              <a:xfrm flipH="1" flipV="1">
                <a:off x="7113240" y="3764299"/>
                <a:ext cx="493041" cy="6408"/>
              </a:xfrm>
              <a:prstGeom prst="line">
                <a:avLst/>
              </a:prstGeom>
              <a:ln w="6350">
                <a:solidFill>
                  <a:schemeClr val="accent5"/>
                </a:solidFill>
              </a:ln>
            </p:spPr>
            <p:style>
              <a:lnRef idx="1">
                <a:schemeClr val="accent6"/>
              </a:lnRef>
              <a:fillRef idx="0">
                <a:schemeClr val="accent6"/>
              </a:fillRef>
              <a:effectRef idx="0">
                <a:schemeClr val="accent6"/>
              </a:effectRef>
              <a:fontRef idx="minor">
                <a:schemeClr val="tx1"/>
              </a:fontRef>
            </p:style>
          </p:cxnSp>
        </p:grpSp>
        <p:sp>
          <p:nvSpPr>
            <p:cNvPr id="55" name="Rectangle 8"/>
            <p:cNvSpPr>
              <a:spLocks noChangeArrowheads="1"/>
            </p:cNvSpPr>
            <p:nvPr/>
          </p:nvSpPr>
          <p:spPr bwMode="auto">
            <a:xfrm>
              <a:off x="128464" y="1052736"/>
              <a:ext cx="4544631" cy="283951"/>
            </a:xfrm>
            <a:prstGeom prst="rect">
              <a:avLst/>
            </a:prstGeom>
            <a:solidFill>
              <a:schemeClr val="tx1">
                <a:lumMod val="50000"/>
                <a:lumOff val="50000"/>
              </a:schemeClr>
            </a:solidFill>
            <a:ln>
              <a:noFill/>
            </a:ln>
            <a:effectLst/>
            <a:extLst/>
          </p:spPr>
          <p:txBody>
            <a:bodyPr wrap="square" anchor="ctr"/>
            <a:lstStyle/>
            <a:p>
              <a:r>
                <a:rPr lang="en-GB" sz="1600" b="1" dirty="0" smtClean="0">
                  <a:solidFill>
                    <a:schemeClr val="bg1"/>
                  </a:solidFill>
                  <a:latin typeface="Arial" charset="0"/>
                </a:rPr>
                <a:t>RECONFIGURATION OPTIONS</a:t>
              </a:r>
              <a:endParaRPr lang="en-GB" sz="1600" b="1" dirty="0">
                <a:solidFill>
                  <a:schemeClr val="bg1"/>
                </a:solidFill>
                <a:latin typeface="Arial" charset="0"/>
              </a:endParaRPr>
            </a:p>
          </p:txBody>
        </p:sp>
        <p:sp>
          <p:nvSpPr>
            <p:cNvPr id="56" name="Rectangle 8"/>
            <p:cNvSpPr>
              <a:spLocks noChangeArrowheads="1"/>
            </p:cNvSpPr>
            <p:nvPr/>
          </p:nvSpPr>
          <p:spPr bwMode="auto">
            <a:xfrm>
              <a:off x="5097234" y="1044416"/>
              <a:ext cx="4608740" cy="296352"/>
            </a:xfrm>
            <a:prstGeom prst="rect">
              <a:avLst/>
            </a:prstGeom>
            <a:solidFill>
              <a:schemeClr val="tx1">
                <a:lumMod val="50000"/>
                <a:lumOff val="50000"/>
              </a:schemeClr>
            </a:solidFill>
            <a:ln>
              <a:noFill/>
            </a:ln>
            <a:effectLst/>
            <a:extLst/>
          </p:spPr>
          <p:txBody>
            <a:bodyPr wrap="square" anchor="ctr"/>
            <a:lstStyle/>
            <a:p>
              <a:r>
                <a:rPr lang="en-GB" sz="1600" b="1" dirty="0" smtClean="0">
                  <a:solidFill>
                    <a:schemeClr val="bg1"/>
                  </a:solidFill>
                  <a:latin typeface="Arial" charset="0"/>
                </a:rPr>
                <a:t>USE CATEGORIES</a:t>
              </a:r>
              <a:endParaRPr lang="en-GB" sz="1600" b="1" dirty="0">
                <a:solidFill>
                  <a:schemeClr val="bg1"/>
                </a:solidFill>
                <a:latin typeface="Arial" charset="0"/>
              </a:endParaRPr>
            </a:p>
          </p:txBody>
        </p:sp>
      </p:grpSp>
      <p:sp>
        <p:nvSpPr>
          <p:cNvPr id="59"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13</a:t>
            </a:fld>
            <a:endParaRPr lang="en-GB"/>
          </a:p>
        </p:txBody>
      </p:sp>
    </p:spTree>
    <p:extLst>
      <p:ext uri="{BB962C8B-B14F-4D97-AF65-F5344CB8AC3E}">
        <p14:creationId xmlns:p14="http://schemas.microsoft.com/office/powerpoint/2010/main" val="193720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268289" y="226095"/>
            <a:ext cx="9369425" cy="682625"/>
          </a:xfrm>
          <a:prstGeom prst="rect">
            <a:avLst/>
          </a:prstGeom>
          <a:noFill/>
          <a:ln>
            <a:noFill/>
          </a:ln>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The strategic alignment score has been plotted against a viability assessment which considers the risk profile for each option</a:t>
            </a:r>
            <a:endParaRPr lang="en-GB" dirty="0"/>
          </a:p>
        </p:txBody>
      </p:sp>
      <p:sp>
        <p:nvSpPr>
          <p:cNvPr id="48" name="Oval 47"/>
          <p:cNvSpPr/>
          <p:nvPr/>
        </p:nvSpPr>
        <p:spPr>
          <a:xfrm>
            <a:off x="5185013" y="1984442"/>
            <a:ext cx="812980" cy="675847"/>
          </a:xfrm>
          <a:prstGeom prst="ellipse">
            <a:avLst/>
          </a:prstGeom>
          <a:solidFill>
            <a:srgbClr val="B7DEE8"/>
          </a:solidFill>
          <a:ln>
            <a:noFill/>
          </a:ln>
          <a:effectLst/>
        </p:spPr>
        <p:txBody>
          <a:bodyPr wrap="none" anchor="ctr"/>
          <a:lstStyle/>
          <a:p>
            <a:r>
              <a:rPr lang="en-GB" sz="800" b="1" dirty="0" smtClean="0">
                <a:solidFill>
                  <a:schemeClr val="tx1"/>
                </a:solidFill>
                <a:latin typeface="Arial" charset="0"/>
              </a:rPr>
              <a:t>Residential</a:t>
            </a:r>
          </a:p>
          <a:p>
            <a:r>
              <a:rPr lang="en-GB" sz="800" b="1" dirty="0" smtClean="0">
                <a:solidFill>
                  <a:schemeClr val="tx1"/>
                </a:solidFill>
                <a:latin typeface="Arial" charset="0"/>
              </a:rPr>
              <a:t>F/H</a:t>
            </a:r>
            <a:endParaRPr lang="en-GB" sz="800" b="1" dirty="0">
              <a:solidFill>
                <a:schemeClr val="tx1"/>
              </a:solidFill>
              <a:latin typeface="Arial" charset="0"/>
            </a:endParaRPr>
          </a:p>
        </p:txBody>
      </p:sp>
      <p:sp>
        <p:nvSpPr>
          <p:cNvPr id="58" name="Oval 57"/>
          <p:cNvSpPr/>
          <p:nvPr/>
        </p:nvSpPr>
        <p:spPr>
          <a:xfrm>
            <a:off x="5760351" y="2244383"/>
            <a:ext cx="812980" cy="675847"/>
          </a:xfrm>
          <a:prstGeom prst="ellipse">
            <a:avLst/>
          </a:prstGeom>
          <a:solidFill>
            <a:srgbClr val="D8E4BC"/>
          </a:solidFill>
          <a:ln>
            <a:noFill/>
          </a:ln>
          <a:effectLst/>
        </p:spPr>
        <p:txBody>
          <a:bodyPr wrap="none" lIns="0" rIns="0" anchor="ctr"/>
          <a:lstStyle/>
          <a:p>
            <a:r>
              <a:rPr lang="en-GB" sz="900" b="1" dirty="0" smtClean="0">
                <a:solidFill>
                  <a:schemeClr val="tx1"/>
                </a:solidFill>
                <a:latin typeface="Arial" charset="0"/>
              </a:rPr>
              <a:t>Allotments</a:t>
            </a:r>
            <a:endParaRPr lang="en-GB" sz="900" b="1" dirty="0">
              <a:solidFill>
                <a:schemeClr val="tx1"/>
              </a:solidFill>
              <a:latin typeface="Arial" charset="0"/>
            </a:endParaRPr>
          </a:p>
        </p:txBody>
      </p:sp>
      <p:sp>
        <p:nvSpPr>
          <p:cNvPr id="59" name="Oval 58"/>
          <p:cNvSpPr/>
          <p:nvPr/>
        </p:nvSpPr>
        <p:spPr>
          <a:xfrm>
            <a:off x="5093307" y="2369065"/>
            <a:ext cx="812980" cy="675847"/>
          </a:xfrm>
          <a:prstGeom prst="ellipse">
            <a:avLst/>
          </a:prstGeom>
          <a:solidFill>
            <a:srgbClr val="8DB4E2"/>
          </a:solidFill>
          <a:ln>
            <a:noFill/>
          </a:ln>
          <a:effectLst/>
        </p:spPr>
        <p:txBody>
          <a:bodyPr wrap="none" anchor="ctr"/>
          <a:lstStyle/>
          <a:p>
            <a:r>
              <a:rPr lang="en-GB" sz="900" b="1" dirty="0">
                <a:solidFill>
                  <a:schemeClr val="tx1"/>
                </a:solidFill>
                <a:latin typeface="Arial" charset="0"/>
              </a:rPr>
              <a:t>Action 21</a:t>
            </a:r>
          </a:p>
        </p:txBody>
      </p:sp>
      <p:sp>
        <p:nvSpPr>
          <p:cNvPr id="73" name="Rectangle 12"/>
          <p:cNvSpPr>
            <a:spLocks noChangeArrowheads="1"/>
          </p:cNvSpPr>
          <p:nvPr/>
        </p:nvSpPr>
        <p:spPr bwMode="auto">
          <a:xfrm>
            <a:off x="8337376" y="980728"/>
            <a:ext cx="1430986" cy="3582176"/>
          </a:xfrm>
          <a:prstGeom prst="rect">
            <a:avLst/>
          </a:prstGeom>
          <a:solidFill>
            <a:schemeClr val="bg1">
              <a:lumMod val="95000"/>
            </a:schemeClr>
          </a:solidFill>
          <a:ln>
            <a:noFill/>
          </a:ln>
          <a:effectLst/>
        </p:spPr>
        <p:txBody>
          <a:bodyPr wrap="square" anchor="t" anchorCtr="0"/>
          <a:lstStyle/>
          <a:p>
            <a:r>
              <a:rPr lang="en-GB" sz="1100" b="1" dirty="0" smtClean="0">
                <a:solidFill>
                  <a:schemeClr val="tx1"/>
                </a:solidFill>
                <a:latin typeface="Arial" charset="0"/>
              </a:rPr>
              <a:t>KEY</a:t>
            </a:r>
            <a:endParaRPr lang="en-GB" sz="1100" b="1" dirty="0">
              <a:solidFill>
                <a:schemeClr val="tx1"/>
              </a:solidFill>
              <a:latin typeface="Arial" charset="0"/>
            </a:endParaRPr>
          </a:p>
        </p:txBody>
      </p:sp>
      <p:cxnSp>
        <p:nvCxnSpPr>
          <p:cNvPr id="6" name="Straight Arrow Connector 5"/>
          <p:cNvCxnSpPr/>
          <p:nvPr/>
        </p:nvCxnSpPr>
        <p:spPr bwMode="auto">
          <a:xfrm flipV="1">
            <a:off x="1248492" y="819978"/>
            <a:ext cx="0" cy="505146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1248492" y="5884095"/>
            <a:ext cx="72000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1247692" y="4930100"/>
            <a:ext cx="677792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9" name="Straight Connector 8"/>
          <p:cNvCxnSpPr/>
          <p:nvPr/>
        </p:nvCxnSpPr>
        <p:spPr bwMode="auto">
          <a:xfrm>
            <a:off x="2687852" y="819978"/>
            <a:ext cx="0" cy="5064116"/>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0" name="Oval 9"/>
          <p:cNvSpPr/>
          <p:nvPr/>
        </p:nvSpPr>
        <p:spPr bwMode="auto">
          <a:xfrm>
            <a:off x="1339338" y="1560181"/>
            <a:ext cx="3188289" cy="1936201"/>
          </a:xfrm>
          <a:prstGeom prst="ellipse">
            <a:avLst/>
          </a:prstGeom>
          <a:noFill/>
          <a:ln w="9525" cap="flat" cmpd="sng" algn="ctr">
            <a:noFill/>
            <a:prstDash val="solid"/>
            <a:round/>
            <a:headEnd type="none" w="med" len="med"/>
            <a:tailEnd type="none" w="med" len="med"/>
          </a:ln>
          <a:effectLst/>
        </p:spPr>
        <p:txBody>
          <a:bodyPr rtlCol="0" anchor="ct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pPr algn="ctr"/>
            <a:r>
              <a:rPr lang="en-GB" sz="4000" i="1" dirty="0" smtClean="0">
                <a:solidFill>
                  <a:schemeClr val="bg1">
                    <a:lumMod val="65000"/>
                  </a:schemeClr>
                </a:solidFill>
                <a:latin typeface="Arial" pitchFamily="34" charset="0"/>
                <a:ea typeface="MS PGothic" pitchFamily="34" charset="-128"/>
                <a:cs typeface="Arial" pitchFamily="34" charset="0"/>
              </a:rPr>
              <a:t>No Sleep</a:t>
            </a:r>
            <a:endParaRPr lang="en-GB" sz="4000" i="1" dirty="0">
              <a:solidFill>
                <a:schemeClr val="bg1">
                  <a:lumMod val="65000"/>
                </a:schemeClr>
              </a:solidFill>
              <a:latin typeface="Arial" pitchFamily="34" charset="0"/>
              <a:ea typeface="MS PGothic" pitchFamily="34" charset="-128"/>
              <a:cs typeface="Arial" pitchFamily="34" charset="0"/>
            </a:endParaRPr>
          </a:p>
        </p:txBody>
      </p:sp>
      <p:sp>
        <p:nvSpPr>
          <p:cNvPr id="11" name="Oval 10"/>
          <p:cNvSpPr/>
          <p:nvPr/>
        </p:nvSpPr>
        <p:spPr bwMode="auto">
          <a:xfrm>
            <a:off x="4715360" y="3766929"/>
            <a:ext cx="3188289" cy="1936201"/>
          </a:xfrm>
          <a:prstGeom prst="ellipse">
            <a:avLst/>
          </a:prstGeom>
          <a:noFill/>
          <a:ln w="9525" cap="flat" cmpd="sng" algn="ctr">
            <a:noFill/>
            <a:prstDash val="solid"/>
            <a:round/>
            <a:headEnd type="none" w="med" len="med"/>
            <a:tailEnd type="none" w="med" len="med"/>
          </a:ln>
          <a:effectLst/>
        </p:spPr>
        <p:txBody>
          <a:bodyPr rtlCol="0" anchor="ct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pPr algn="ctr"/>
            <a:r>
              <a:rPr lang="en-GB" sz="4000" i="1" dirty="0" smtClean="0">
                <a:solidFill>
                  <a:schemeClr val="bg1">
                    <a:lumMod val="65000"/>
                  </a:schemeClr>
                </a:solidFill>
                <a:latin typeface="Arial" pitchFamily="34" charset="0"/>
                <a:ea typeface="MS PGothic" pitchFamily="34" charset="-128"/>
                <a:cs typeface="Arial" pitchFamily="34" charset="0"/>
              </a:rPr>
              <a:t>No Point</a:t>
            </a:r>
            <a:endParaRPr lang="en-GB" sz="4000" i="1" dirty="0">
              <a:solidFill>
                <a:schemeClr val="bg1">
                  <a:lumMod val="65000"/>
                </a:schemeClr>
              </a:solidFill>
              <a:latin typeface="Arial" pitchFamily="34" charset="0"/>
              <a:ea typeface="MS PGothic" pitchFamily="34" charset="-128"/>
              <a:cs typeface="Arial" pitchFamily="34" charset="0"/>
            </a:endParaRPr>
          </a:p>
        </p:txBody>
      </p:sp>
      <p:sp>
        <p:nvSpPr>
          <p:cNvPr id="13" name="Oval 12"/>
          <p:cNvSpPr/>
          <p:nvPr/>
        </p:nvSpPr>
        <p:spPr bwMode="auto">
          <a:xfrm>
            <a:off x="1339338" y="3766930"/>
            <a:ext cx="3188289" cy="1936201"/>
          </a:xfrm>
          <a:prstGeom prst="ellipse">
            <a:avLst/>
          </a:prstGeom>
          <a:noFill/>
          <a:ln w="9525" cap="flat" cmpd="sng" algn="ctr">
            <a:noFill/>
            <a:prstDash val="solid"/>
            <a:round/>
            <a:headEnd type="none" w="med" len="med"/>
            <a:tailEnd type="none" w="med" len="med"/>
          </a:ln>
          <a:effectLst/>
        </p:spPr>
        <p:txBody>
          <a:bodyPr rtlCol="0" anchor="ct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pPr algn="ctr"/>
            <a:r>
              <a:rPr lang="en-GB" sz="4000" i="1" dirty="0" smtClean="0">
                <a:solidFill>
                  <a:schemeClr val="bg1">
                    <a:lumMod val="65000"/>
                  </a:schemeClr>
                </a:solidFill>
                <a:latin typeface="Arial" pitchFamily="34" charset="0"/>
                <a:ea typeface="MS PGothic" pitchFamily="34" charset="-128"/>
                <a:cs typeface="Arial" pitchFamily="34" charset="0"/>
              </a:rPr>
              <a:t>No Way</a:t>
            </a:r>
            <a:endParaRPr lang="en-GB" sz="4000" i="1" dirty="0">
              <a:solidFill>
                <a:schemeClr val="bg1">
                  <a:lumMod val="65000"/>
                </a:schemeClr>
              </a:solidFill>
              <a:latin typeface="Arial" pitchFamily="34" charset="0"/>
              <a:ea typeface="MS PGothic" pitchFamily="34" charset="-128"/>
              <a:cs typeface="Arial" pitchFamily="34" charset="0"/>
            </a:endParaRPr>
          </a:p>
        </p:txBody>
      </p:sp>
      <p:sp>
        <p:nvSpPr>
          <p:cNvPr id="14" name="TextBox 19"/>
          <p:cNvSpPr txBox="1"/>
          <p:nvPr/>
        </p:nvSpPr>
        <p:spPr>
          <a:xfrm rot="16200000">
            <a:off x="-522376" y="3458175"/>
            <a:ext cx="2032238" cy="369332"/>
          </a:xfrm>
          <a:prstGeom prst="rect">
            <a:avLst/>
          </a:prstGeom>
          <a:noFill/>
        </p:spPr>
        <p:txBody>
          <a:bodyPr wrap="none" rtlCol="0">
            <a:spAutoFit/>
          </a:bodyP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r>
              <a:rPr lang="en-GB" sz="1800" dirty="0" smtClean="0"/>
              <a:t>Strategic Alignment</a:t>
            </a:r>
            <a:endParaRPr lang="en-GB" sz="1800" dirty="0"/>
          </a:p>
        </p:txBody>
      </p:sp>
      <p:sp>
        <p:nvSpPr>
          <p:cNvPr id="15" name="TextBox 21"/>
          <p:cNvSpPr txBox="1"/>
          <p:nvPr/>
        </p:nvSpPr>
        <p:spPr>
          <a:xfrm>
            <a:off x="200472" y="764704"/>
            <a:ext cx="713657" cy="374286"/>
          </a:xfrm>
          <a:prstGeom prst="rect">
            <a:avLst/>
          </a:prstGeom>
          <a:noFill/>
        </p:spPr>
        <p:txBody>
          <a:bodyPr wrap="none" rtlCol="0">
            <a:spAutoFit/>
          </a:bodyP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r>
              <a:rPr lang="en-GB" sz="2000" dirty="0" smtClean="0">
                <a:solidFill>
                  <a:schemeClr val="tx1">
                    <a:lumMod val="75000"/>
                  </a:schemeClr>
                </a:solidFill>
              </a:rPr>
              <a:t>High</a:t>
            </a:r>
            <a:endParaRPr lang="en-GB" sz="2000" dirty="0">
              <a:solidFill>
                <a:schemeClr val="tx1">
                  <a:lumMod val="75000"/>
                </a:schemeClr>
              </a:solidFill>
            </a:endParaRPr>
          </a:p>
        </p:txBody>
      </p:sp>
      <p:sp>
        <p:nvSpPr>
          <p:cNvPr id="16" name="TextBox 22"/>
          <p:cNvSpPr txBox="1"/>
          <p:nvPr/>
        </p:nvSpPr>
        <p:spPr>
          <a:xfrm>
            <a:off x="8631831" y="5949279"/>
            <a:ext cx="713657" cy="374286"/>
          </a:xfrm>
          <a:prstGeom prst="rect">
            <a:avLst/>
          </a:prstGeom>
          <a:noFill/>
        </p:spPr>
        <p:txBody>
          <a:bodyPr wrap="none" rtlCol="0">
            <a:spAutoFit/>
          </a:bodyP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r>
              <a:rPr lang="en-GB" sz="2000" dirty="0" smtClean="0">
                <a:solidFill>
                  <a:schemeClr val="tx1">
                    <a:lumMod val="75000"/>
                  </a:schemeClr>
                </a:solidFill>
              </a:rPr>
              <a:t>High</a:t>
            </a:r>
            <a:endParaRPr lang="en-GB" sz="2000" dirty="0">
              <a:solidFill>
                <a:schemeClr val="tx1">
                  <a:lumMod val="75000"/>
                </a:schemeClr>
              </a:solidFill>
            </a:endParaRPr>
          </a:p>
        </p:txBody>
      </p:sp>
      <p:sp>
        <p:nvSpPr>
          <p:cNvPr id="12" name="Oval 11"/>
          <p:cNvSpPr/>
          <p:nvPr/>
        </p:nvSpPr>
        <p:spPr bwMode="auto">
          <a:xfrm>
            <a:off x="4715361" y="1568536"/>
            <a:ext cx="3188289" cy="1936201"/>
          </a:xfrm>
          <a:prstGeom prst="ellipse">
            <a:avLst/>
          </a:prstGeom>
          <a:noFill/>
          <a:ln w="9525" cap="flat" cmpd="sng" algn="ctr">
            <a:noFill/>
            <a:prstDash val="solid"/>
            <a:round/>
            <a:headEnd type="none" w="med" len="med"/>
            <a:tailEnd type="none" w="med" len="med"/>
          </a:ln>
          <a:effectLst/>
        </p:spPr>
        <p:txBody>
          <a:bodyPr rtlCol="0" anchor="ct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pPr algn="ctr"/>
            <a:r>
              <a:rPr lang="en-GB" sz="4000" i="1" dirty="0" smtClean="0">
                <a:solidFill>
                  <a:schemeClr val="bg1">
                    <a:lumMod val="65000"/>
                  </a:schemeClr>
                </a:solidFill>
                <a:latin typeface="Arial" pitchFamily="34" charset="0"/>
                <a:ea typeface="MS PGothic" pitchFamily="34" charset="-128"/>
                <a:cs typeface="Arial" pitchFamily="34" charset="0"/>
              </a:rPr>
              <a:t>No Brainer</a:t>
            </a:r>
            <a:endParaRPr lang="en-GB" sz="4000" i="1" dirty="0">
              <a:solidFill>
                <a:schemeClr val="bg1">
                  <a:lumMod val="65000"/>
                </a:schemeClr>
              </a:solidFill>
              <a:latin typeface="Arial" pitchFamily="34" charset="0"/>
              <a:ea typeface="MS PGothic" pitchFamily="34" charset="-128"/>
              <a:cs typeface="Arial" pitchFamily="34" charset="0"/>
            </a:endParaRPr>
          </a:p>
        </p:txBody>
      </p:sp>
      <p:sp>
        <p:nvSpPr>
          <p:cNvPr id="18" name="TextBox 20"/>
          <p:cNvSpPr txBox="1"/>
          <p:nvPr/>
        </p:nvSpPr>
        <p:spPr>
          <a:xfrm>
            <a:off x="4431571" y="5949280"/>
            <a:ext cx="975588" cy="345494"/>
          </a:xfrm>
          <a:prstGeom prst="rect">
            <a:avLst/>
          </a:prstGeom>
          <a:noFill/>
        </p:spPr>
        <p:txBody>
          <a:bodyPr wrap="none" rtlCol="0">
            <a:spAutoFit/>
          </a:bodyP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r>
              <a:rPr lang="en-GB" sz="1800" dirty="0" smtClean="0"/>
              <a:t>Viability</a:t>
            </a:r>
            <a:endParaRPr lang="en-GB" sz="1800" dirty="0"/>
          </a:p>
        </p:txBody>
      </p:sp>
      <p:sp>
        <p:nvSpPr>
          <p:cNvPr id="19" name="TextBox 23"/>
          <p:cNvSpPr txBox="1"/>
          <p:nvPr/>
        </p:nvSpPr>
        <p:spPr>
          <a:xfrm>
            <a:off x="305865" y="5479933"/>
            <a:ext cx="655949" cy="374286"/>
          </a:xfrm>
          <a:prstGeom prst="rect">
            <a:avLst/>
          </a:prstGeom>
          <a:noFill/>
        </p:spPr>
        <p:txBody>
          <a:bodyPr wrap="none" rtlCol="0">
            <a:spAutoFit/>
          </a:bodyPr>
          <a:lstStyle>
            <a:defPPr>
              <a:defRPr lang="en-GB"/>
            </a:defPPr>
            <a:lvl1pPr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r>
              <a:rPr lang="en-GB" sz="2000" dirty="0" smtClean="0">
                <a:solidFill>
                  <a:schemeClr val="tx1">
                    <a:lumMod val="75000"/>
                  </a:schemeClr>
                </a:solidFill>
              </a:rPr>
              <a:t>Low</a:t>
            </a:r>
            <a:endParaRPr lang="en-GB" sz="2000" dirty="0">
              <a:solidFill>
                <a:schemeClr val="tx1">
                  <a:lumMod val="75000"/>
                </a:schemeClr>
              </a:solidFill>
            </a:endParaRPr>
          </a:p>
        </p:txBody>
      </p:sp>
      <p:cxnSp>
        <p:nvCxnSpPr>
          <p:cNvPr id="37" name="Straight Connector 36"/>
          <p:cNvCxnSpPr/>
          <p:nvPr/>
        </p:nvCxnSpPr>
        <p:spPr bwMode="auto">
          <a:xfrm>
            <a:off x="4125280" y="819978"/>
            <a:ext cx="0" cy="506411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8" name="Straight Connector 37"/>
          <p:cNvCxnSpPr/>
          <p:nvPr/>
        </p:nvCxnSpPr>
        <p:spPr bwMode="auto">
          <a:xfrm>
            <a:off x="5564960" y="819978"/>
            <a:ext cx="0" cy="506411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9" name="Straight Connector 38"/>
          <p:cNvCxnSpPr/>
          <p:nvPr/>
        </p:nvCxnSpPr>
        <p:spPr bwMode="auto">
          <a:xfrm>
            <a:off x="7005120" y="832064"/>
            <a:ext cx="0" cy="506411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0" name="Straight Connector 39"/>
          <p:cNvCxnSpPr/>
          <p:nvPr/>
        </p:nvCxnSpPr>
        <p:spPr bwMode="auto">
          <a:xfrm>
            <a:off x="1244480" y="3863283"/>
            <a:ext cx="677792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1" name="Straight Connector 40"/>
          <p:cNvCxnSpPr/>
          <p:nvPr/>
        </p:nvCxnSpPr>
        <p:spPr bwMode="auto">
          <a:xfrm>
            <a:off x="1244480" y="2852877"/>
            <a:ext cx="677792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2" name="Straight Connector 41"/>
          <p:cNvCxnSpPr/>
          <p:nvPr/>
        </p:nvCxnSpPr>
        <p:spPr bwMode="auto">
          <a:xfrm>
            <a:off x="1316488" y="1842471"/>
            <a:ext cx="677792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0" name="Oval 49"/>
          <p:cNvSpPr/>
          <p:nvPr/>
        </p:nvSpPr>
        <p:spPr>
          <a:xfrm>
            <a:off x="2219737" y="2967650"/>
            <a:ext cx="812980" cy="675847"/>
          </a:xfrm>
          <a:prstGeom prst="ellipse">
            <a:avLst/>
          </a:prstGeom>
          <a:solidFill>
            <a:srgbClr val="B7DEE8"/>
          </a:solidFill>
          <a:ln>
            <a:noFill/>
          </a:ln>
          <a:effectLst/>
        </p:spPr>
        <p:txBody>
          <a:bodyPr wrap="none" anchor="ctr"/>
          <a:lstStyle/>
          <a:p>
            <a:r>
              <a:rPr lang="en-GB" sz="800" b="1" dirty="0" smtClean="0">
                <a:solidFill>
                  <a:schemeClr val="tx1"/>
                </a:solidFill>
                <a:latin typeface="Arial" charset="0"/>
              </a:rPr>
              <a:t>Office</a:t>
            </a:r>
            <a:endParaRPr lang="en-GB" sz="800" b="1" dirty="0">
              <a:solidFill>
                <a:schemeClr val="tx1"/>
              </a:solidFill>
              <a:latin typeface="Arial" charset="0"/>
            </a:endParaRPr>
          </a:p>
        </p:txBody>
      </p:sp>
      <p:sp>
        <p:nvSpPr>
          <p:cNvPr id="51" name="Oval 50"/>
          <p:cNvSpPr/>
          <p:nvPr/>
        </p:nvSpPr>
        <p:spPr>
          <a:xfrm>
            <a:off x="2538113" y="3591598"/>
            <a:ext cx="812980" cy="675847"/>
          </a:xfrm>
          <a:prstGeom prst="ellipse">
            <a:avLst/>
          </a:prstGeom>
          <a:solidFill>
            <a:srgbClr val="B7DEE8"/>
          </a:solidFill>
          <a:ln>
            <a:noFill/>
          </a:ln>
          <a:effectLst/>
        </p:spPr>
        <p:txBody>
          <a:bodyPr wrap="none" anchor="ctr"/>
          <a:lstStyle/>
          <a:p>
            <a:r>
              <a:rPr lang="en-GB" sz="800" b="1" dirty="0" smtClean="0">
                <a:solidFill>
                  <a:schemeClr val="tx1"/>
                </a:solidFill>
                <a:latin typeface="Arial" charset="0"/>
              </a:rPr>
              <a:t>Retail</a:t>
            </a:r>
            <a:endParaRPr lang="en-GB" sz="800" b="1" dirty="0">
              <a:solidFill>
                <a:schemeClr val="tx1"/>
              </a:solidFill>
              <a:latin typeface="Arial" charset="0"/>
            </a:endParaRPr>
          </a:p>
        </p:txBody>
      </p:sp>
      <p:sp>
        <p:nvSpPr>
          <p:cNvPr id="52" name="Oval 51"/>
          <p:cNvSpPr/>
          <p:nvPr/>
        </p:nvSpPr>
        <p:spPr>
          <a:xfrm>
            <a:off x="1216397" y="2747961"/>
            <a:ext cx="812980" cy="675847"/>
          </a:xfrm>
          <a:prstGeom prst="ellipse">
            <a:avLst/>
          </a:prstGeom>
          <a:solidFill>
            <a:srgbClr val="CCC0DA"/>
          </a:solidFill>
          <a:ln>
            <a:noFill/>
          </a:ln>
          <a:effectLst/>
        </p:spPr>
        <p:txBody>
          <a:bodyPr wrap="none" lIns="0" tIns="0" rIns="0" bIns="0" anchor="ctr"/>
          <a:lstStyle/>
          <a:p>
            <a:r>
              <a:rPr lang="en-GB" sz="900" b="1" dirty="0" smtClean="0">
                <a:solidFill>
                  <a:schemeClr val="tx1"/>
                </a:solidFill>
                <a:latin typeface="Arial" charset="0"/>
              </a:rPr>
              <a:t>Gardens</a:t>
            </a:r>
          </a:p>
          <a:p>
            <a:r>
              <a:rPr lang="en-GB" sz="900" b="1" dirty="0" smtClean="0">
                <a:solidFill>
                  <a:schemeClr val="tx1"/>
                </a:solidFill>
                <a:latin typeface="Arial" charset="0"/>
              </a:rPr>
              <a:t>&amp; </a:t>
            </a:r>
            <a:r>
              <a:rPr lang="en-GB" sz="900" b="1" dirty="0">
                <a:solidFill>
                  <a:schemeClr val="tx1"/>
                </a:solidFill>
                <a:latin typeface="Arial" charset="0"/>
              </a:rPr>
              <a:t>Cafe</a:t>
            </a:r>
          </a:p>
        </p:txBody>
      </p:sp>
      <p:sp>
        <p:nvSpPr>
          <p:cNvPr id="53" name="Oval 52"/>
          <p:cNvSpPr/>
          <p:nvPr/>
        </p:nvSpPr>
        <p:spPr>
          <a:xfrm>
            <a:off x="1220719" y="3664716"/>
            <a:ext cx="812980" cy="675847"/>
          </a:xfrm>
          <a:prstGeom prst="ellipse">
            <a:avLst/>
          </a:prstGeom>
          <a:solidFill>
            <a:srgbClr val="CCC0DA"/>
          </a:solidFill>
          <a:ln>
            <a:noFill/>
          </a:ln>
          <a:effectLst/>
        </p:spPr>
        <p:txBody>
          <a:bodyPr wrap="none" anchor="ctr"/>
          <a:lstStyle/>
          <a:p>
            <a:r>
              <a:rPr lang="en-GB" sz="900" b="1" dirty="0" smtClean="0">
                <a:solidFill>
                  <a:schemeClr val="tx1"/>
                </a:solidFill>
                <a:latin typeface="Arial" charset="0"/>
              </a:rPr>
              <a:t>Museum</a:t>
            </a:r>
            <a:endParaRPr lang="en-GB" sz="900" b="1" dirty="0">
              <a:solidFill>
                <a:schemeClr val="tx1"/>
              </a:solidFill>
              <a:latin typeface="Arial" charset="0"/>
            </a:endParaRPr>
          </a:p>
        </p:txBody>
      </p:sp>
      <p:sp>
        <p:nvSpPr>
          <p:cNvPr id="54" name="Oval 53"/>
          <p:cNvSpPr/>
          <p:nvPr/>
        </p:nvSpPr>
        <p:spPr>
          <a:xfrm>
            <a:off x="1220719" y="2322366"/>
            <a:ext cx="812980" cy="675847"/>
          </a:xfrm>
          <a:prstGeom prst="ellipse">
            <a:avLst/>
          </a:prstGeom>
          <a:solidFill>
            <a:srgbClr val="CCC0DA"/>
          </a:solidFill>
          <a:ln>
            <a:noFill/>
          </a:ln>
          <a:effectLst/>
        </p:spPr>
        <p:txBody>
          <a:bodyPr wrap="none" anchor="ctr"/>
          <a:lstStyle/>
          <a:p>
            <a:r>
              <a:rPr lang="en-GB" sz="900" b="1" dirty="0" smtClean="0">
                <a:solidFill>
                  <a:schemeClr val="tx1"/>
                </a:solidFill>
                <a:latin typeface="Arial" charset="0"/>
              </a:rPr>
              <a:t>Education</a:t>
            </a:r>
            <a:endParaRPr lang="en-GB" sz="900" b="1" dirty="0">
              <a:solidFill>
                <a:schemeClr val="tx1"/>
              </a:solidFill>
              <a:latin typeface="Arial" charset="0"/>
            </a:endParaRPr>
          </a:p>
        </p:txBody>
      </p:sp>
      <p:sp>
        <p:nvSpPr>
          <p:cNvPr id="55" name="Oval 54"/>
          <p:cNvSpPr/>
          <p:nvPr/>
        </p:nvSpPr>
        <p:spPr>
          <a:xfrm>
            <a:off x="3728864" y="3106133"/>
            <a:ext cx="812980" cy="675847"/>
          </a:xfrm>
          <a:prstGeom prst="ellipse">
            <a:avLst/>
          </a:prstGeom>
          <a:solidFill>
            <a:srgbClr val="D8E4BC"/>
          </a:solidFill>
          <a:ln>
            <a:noFill/>
          </a:ln>
          <a:effectLst/>
        </p:spPr>
        <p:txBody>
          <a:bodyPr wrap="none" anchor="ctr"/>
          <a:lstStyle/>
          <a:p>
            <a:r>
              <a:rPr lang="en-GB" sz="900" b="1" dirty="0" smtClean="0">
                <a:solidFill>
                  <a:schemeClr val="tx1"/>
                </a:solidFill>
                <a:latin typeface="Arial" charset="0"/>
              </a:rPr>
              <a:t>Social</a:t>
            </a:r>
            <a:endParaRPr lang="en-GB" sz="900" b="1" dirty="0">
              <a:solidFill>
                <a:schemeClr val="tx1"/>
              </a:solidFill>
              <a:latin typeface="Arial" charset="0"/>
            </a:endParaRPr>
          </a:p>
          <a:p>
            <a:r>
              <a:rPr lang="en-GB" sz="900" b="1" dirty="0" smtClean="0">
                <a:solidFill>
                  <a:schemeClr val="tx1"/>
                </a:solidFill>
                <a:latin typeface="Arial" charset="0"/>
              </a:rPr>
              <a:t>Housing</a:t>
            </a:r>
            <a:endParaRPr lang="en-GB" sz="900" b="1" dirty="0">
              <a:solidFill>
                <a:schemeClr val="tx1"/>
              </a:solidFill>
              <a:latin typeface="Arial" charset="0"/>
            </a:endParaRPr>
          </a:p>
        </p:txBody>
      </p:sp>
      <p:sp>
        <p:nvSpPr>
          <p:cNvPr id="56" name="Oval 55"/>
          <p:cNvSpPr/>
          <p:nvPr/>
        </p:nvSpPr>
        <p:spPr>
          <a:xfrm>
            <a:off x="6573331" y="1797372"/>
            <a:ext cx="812980" cy="675847"/>
          </a:xfrm>
          <a:prstGeom prst="ellipse">
            <a:avLst/>
          </a:prstGeom>
          <a:solidFill>
            <a:srgbClr val="D8E4BC"/>
          </a:solidFill>
          <a:ln>
            <a:noFill/>
          </a:ln>
          <a:effectLst/>
        </p:spPr>
        <p:txBody>
          <a:bodyPr wrap="none" anchor="ctr"/>
          <a:lstStyle/>
          <a:p>
            <a:r>
              <a:rPr lang="en-GB" sz="900" b="1" dirty="0" smtClean="0">
                <a:solidFill>
                  <a:schemeClr val="tx1"/>
                </a:solidFill>
                <a:latin typeface="Arial" charset="0"/>
              </a:rPr>
              <a:t>Assisted</a:t>
            </a:r>
          </a:p>
          <a:p>
            <a:r>
              <a:rPr lang="en-GB" sz="900" b="1" dirty="0" smtClean="0">
                <a:solidFill>
                  <a:schemeClr val="tx1"/>
                </a:solidFill>
                <a:latin typeface="Arial" charset="0"/>
              </a:rPr>
              <a:t>Living</a:t>
            </a:r>
            <a:endParaRPr lang="en-GB" sz="900" b="1" dirty="0">
              <a:solidFill>
                <a:schemeClr val="tx1"/>
              </a:solidFill>
              <a:latin typeface="Arial" charset="0"/>
            </a:endParaRPr>
          </a:p>
        </p:txBody>
      </p:sp>
      <p:sp>
        <p:nvSpPr>
          <p:cNvPr id="57" name="Oval 56"/>
          <p:cNvSpPr/>
          <p:nvPr/>
        </p:nvSpPr>
        <p:spPr>
          <a:xfrm>
            <a:off x="1986389" y="3726319"/>
            <a:ext cx="812980" cy="675847"/>
          </a:xfrm>
          <a:prstGeom prst="ellipse">
            <a:avLst/>
          </a:prstGeom>
          <a:solidFill>
            <a:srgbClr val="D8E4BC"/>
          </a:solidFill>
          <a:ln>
            <a:noFill/>
          </a:ln>
          <a:effectLst/>
        </p:spPr>
        <p:txBody>
          <a:bodyPr wrap="square" anchor="ctr"/>
          <a:lstStyle/>
          <a:p>
            <a:r>
              <a:rPr lang="en-GB" sz="900" b="1" dirty="0" smtClean="0">
                <a:solidFill>
                  <a:schemeClr val="tx1"/>
                </a:solidFill>
                <a:latin typeface="Arial" charset="0"/>
              </a:rPr>
              <a:t>Day Centre</a:t>
            </a:r>
            <a:endParaRPr lang="en-GB" sz="900" b="1" dirty="0">
              <a:solidFill>
                <a:schemeClr val="tx1"/>
              </a:solidFill>
              <a:latin typeface="Arial" charset="0"/>
            </a:endParaRPr>
          </a:p>
        </p:txBody>
      </p:sp>
      <p:sp>
        <p:nvSpPr>
          <p:cNvPr id="60" name="Oval 59"/>
          <p:cNvSpPr/>
          <p:nvPr/>
        </p:nvSpPr>
        <p:spPr>
          <a:xfrm>
            <a:off x="1169961" y="3229294"/>
            <a:ext cx="729595" cy="649456"/>
          </a:xfrm>
          <a:prstGeom prst="ellipse">
            <a:avLst/>
          </a:prstGeom>
          <a:solidFill>
            <a:srgbClr val="8DB4E2"/>
          </a:solidFill>
          <a:ln>
            <a:noFill/>
          </a:ln>
          <a:effectLst/>
        </p:spPr>
        <p:txBody>
          <a:bodyPr wrap="none" anchor="ctr"/>
          <a:lstStyle/>
          <a:p>
            <a:r>
              <a:rPr lang="en-GB" sz="800" b="1" dirty="0">
                <a:solidFill>
                  <a:schemeClr val="tx1"/>
                </a:solidFill>
                <a:latin typeface="Arial" charset="0"/>
              </a:rPr>
              <a:t>Business </a:t>
            </a:r>
            <a:endParaRPr lang="en-GB" sz="800" b="1" dirty="0" smtClean="0">
              <a:solidFill>
                <a:schemeClr val="tx1"/>
              </a:solidFill>
              <a:latin typeface="Arial" charset="0"/>
            </a:endParaRPr>
          </a:p>
          <a:p>
            <a:r>
              <a:rPr lang="en-GB" sz="800" b="1" dirty="0" smtClean="0">
                <a:solidFill>
                  <a:schemeClr val="tx1"/>
                </a:solidFill>
                <a:latin typeface="Arial" charset="0"/>
              </a:rPr>
              <a:t>Incubator</a:t>
            </a:r>
            <a:endParaRPr lang="en-GB" sz="800" b="1" dirty="0">
              <a:solidFill>
                <a:schemeClr val="tx1"/>
              </a:solidFill>
              <a:latin typeface="Arial" charset="0"/>
            </a:endParaRPr>
          </a:p>
        </p:txBody>
      </p:sp>
      <p:sp>
        <p:nvSpPr>
          <p:cNvPr id="61" name="Oval 60"/>
          <p:cNvSpPr/>
          <p:nvPr/>
        </p:nvSpPr>
        <p:spPr>
          <a:xfrm>
            <a:off x="1674017" y="3255878"/>
            <a:ext cx="812980" cy="675847"/>
          </a:xfrm>
          <a:prstGeom prst="ellipse">
            <a:avLst/>
          </a:prstGeom>
          <a:solidFill>
            <a:srgbClr val="E6B8B7"/>
          </a:solidFill>
          <a:ln>
            <a:noFill/>
          </a:ln>
          <a:effectLst/>
        </p:spPr>
        <p:txBody>
          <a:bodyPr wrap="none" anchor="ctr"/>
          <a:lstStyle/>
          <a:p>
            <a:r>
              <a:rPr lang="en-GB" sz="900" b="1" dirty="0" smtClean="0">
                <a:solidFill>
                  <a:schemeClr val="tx1"/>
                </a:solidFill>
                <a:latin typeface="Arial" charset="0"/>
              </a:rPr>
              <a:t>Landmark</a:t>
            </a:r>
          </a:p>
          <a:p>
            <a:r>
              <a:rPr lang="en-GB" sz="900" b="1" dirty="0" smtClean="0">
                <a:solidFill>
                  <a:schemeClr val="tx1"/>
                </a:solidFill>
                <a:latin typeface="Arial" charset="0"/>
              </a:rPr>
              <a:t>Trust</a:t>
            </a:r>
            <a:endParaRPr lang="en-GB" sz="900" b="1" dirty="0">
              <a:solidFill>
                <a:schemeClr val="tx1"/>
              </a:solidFill>
              <a:latin typeface="Arial" charset="0"/>
            </a:endParaRPr>
          </a:p>
        </p:txBody>
      </p:sp>
      <p:sp>
        <p:nvSpPr>
          <p:cNvPr id="68" name="Rectangle 12"/>
          <p:cNvSpPr>
            <a:spLocks noChangeArrowheads="1"/>
          </p:cNvSpPr>
          <p:nvPr/>
        </p:nvSpPr>
        <p:spPr bwMode="auto">
          <a:xfrm>
            <a:off x="8488308" y="1289645"/>
            <a:ext cx="1141544" cy="536797"/>
          </a:xfrm>
          <a:prstGeom prst="rect">
            <a:avLst/>
          </a:prstGeom>
          <a:solidFill>
            <a:srgbClr val="B7DEE8"/>
          </a:solidFill>
          <a:ln>
            <a:noFill/>
          </a:ln>
          <a:effectLst/>
        </p:spPr>
        <p:txBody>
          <a:bodyPr wrap="square" anchor="ctr"/>
          <a:lstStyle/>
          <a:p>
            <a:r>
              <a:rPr lang="en-GB" sz="1100" b="1" dirty="0">
                <a:solidFill>
                  <a:schemeClr val="tx1"/>
                </a:solidFill>
                <a:latin typeface="Arial" charset="0"/>
              </a:rPr>
              <a:t>Commercial Site Development</a:t>
            </a:r>
          </a:p>
        </p:txBody>
      </p:sp>
      <p:sp>
        <p:nvSpPr>
          <p:cNvPr id="71" name="Rectangle 12"/>
          <p:cNvSpPr>
            <a:spLocks noChangeArrowheads="1"/>
          </p:cNvSpPr>
          <p:nvPr/>
        </p:nvSpPr>
        <p:spPr bwMode="auto">
          <a:xfrm>
            <a:off x="8488308" y="3918787"/>
            <a:ext cx="1141544" cy="536797"/>
          </a:xfrm>
          <a:prstGeom prst="rect">
            <a:avLst/>
          </a:prstGeom>
          <a:solidFill>
            <a:srgbClr val="E6B8B7"/>
          </a:solidFill>
          <a:ln>
            <a:noFill/>
          </a:ln>
          <a:effectLst/>
        </p:spPr>
        <p:txBody>
          <a:bodyPr wrap="square" anchor="ctr"/>
          <a:lstStyle/>
          <a:p>
            <a:r>
              <a:rPr lang="en-GB" sz="1100" b="1" dirty="0" smtClean="0">
                <a:solidFill>
                  <a:schemeClr val="tx1"/>
                </a:solidFill>
                <a:latin typeface="Arial" charset="0"/>
              </a:rPr>
              <a:t>Specialist End User</a:t>
            </a:r>
            <a:endParaRPr lang="en-GB" sz="1100" b="1" dirty="0">
              <a:solidFill>
                <a:schemeClr val="tx1"/>
              </a:solidFill>
              <a:latin typeface="Arial" charset="0"/>
            </a:endParaRPr>
          </a:p>
        </p:txBody>
      </p:sp>
      <p:sp>
        <p:nvSpPr>
          <p:cNvPr id="72" name="Rectangle 12"/>
          <p:cNvSpPr>
            <a:spLocks noChangeArrowheads="1"/>
          </p:cNvSpPr>
          <p:nvPr/>
        </p:nvSpPr>
        <p:spPr bwMode="auto">
          <a:xfrm>
            <a:off x="8488308" y="3245183"/>
            <a:ext cx="1141544" cy="536797"/>
          </a:xfrm>
          <a:prstGeom prst="rect">
            <a:avLst/>
          </a:prstGeom>
          <a:solidFill>
            <a:srgbClr val="8DB4E2"/>
          </a:solidFill>
          <a:ln>
            <a:noFill/>
          </a:ln>
          <a:effectLst/>
        </p:spPr>
        <p:txBody>
          <a:bodyPr wrap="square" anchor="ctr"/>
          <a:lstStyle/>
          <a:p>
            <a:r>
              <a:rPr lang="en-GB" sz="1100" b="1" dirty="0" smtClean="0">
                <a:solidFill>
                  <a:schemeClr val="tx1"/>
                </a:solidFill>
                <a:latin typeface="Arial" charset="0"/>
              </a:rPr>
              <a:t>Social Enterprise</a:t>
            </a:r>
            <a:endParaRPr lang="en-GB" sz="1100" b="1" dirty="0">
              <a:solidFill>
                <a:schemeClr val="tx1"/>
              </a:solidFill>
              <a:latin typeface="Arial" charset="0"/>
            </a:endParaRPr>
          </a:p>
        </p:txBody>
      </p:sp>
      <p:sp>
        <p:nvSpPr>
          <p:cNvPr id="74" name="Oval 73"/>
          <p:cNvSpPr/>
          <p:nvPr/>
        </p:nvSpPr>
        <p:spPr>
          <a:xfrm>
            <a:off x="892314" y="4829650"/>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1</a:t>
            </a:r>
            <a:endParaRPr lang="en-GB" sz="700" b="1" dirty="0">
              <a:solidFill>
                <a:schemeClr val="tx1"/>
              </a:solidFill>
              <a:latin typeface="Arial" charset="0"/>
            </a:endParaRPr>
          </a:p>
        </p:txBody>
      </p:sp>
      <p:sp>
        <p:nvSpPr>
          <p:cNvPr id="75" name="Oval 74"/>
          <p:cNvSpPr/>
          <p:nvPr/>
        </p:nvSpPr>
        <p:spPr>
          <a:xfrm>
            <a:off x="872967" y="3888303"/>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2</a:t>
            </a:r>
            <a:endParaRPr lang="en-GB" sz="700" b="1" dirty="0">
              <a:solidFill>
                <a:schemeClr val="tx1"/>
              </a:solidFill>
              <a:latin typeface="Arial" charset="0"/>
            </a:endParaRPr>
          </a:p>
        </p:txBody>
      </p:sp>
      <p:sp>
        <p:nvSpPr>
          <p:cNvPr id="76" name="Oval 75"/>
          <p:cNvSpPr/>
          <p:nvPr/>
        </p:nvSpPr>
        <p:spPr>
          <a:xfrm>
            <a:off x="872968" y="2821485"/>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3</a:t>
            </a:r>
            <a:endParaRPr lang="en-GB" sz="700" b="1" dirty="0">
              <a:solidFill>
                <a:schemeClr val="tx1"/>
              </a:solidFill>
              <a:latin typeface="Arial" charset="0"/>
            </a:endParaRPr>
          </a:p>
        </p:txBody>
      </p:sp>
      <p:sp>
        <p:nvSpPr>
          <p:cNvPr id="77" name="Oval 76"/>
          <p:cNvSpPr/>
          <p:nvPr/>
        </p:nvSpPr>
        <p:spPr>
          <a:xfrm>
            <a:off x="872969" y="1780619"/>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4</a:t>
            </a:r>
            <a:endParaRPr lang="en-GB" sz="700" b="1" dirty="0">
              <a:solidFill>
                <a:schemeClr val="tx1"/>
              </a:solidFill>
              <a:latin typeface="Arial" charset="0"/>
            </a:endParaRPr>
          </a:p>
        </p:txBody>
      </p:sp>
      <p:sp>
        <p:nvSpPr>
          <p:cNvPr id="78" name="Oval 77"/>
          <p:cNvSpPr/>
          <p:nvPr/>
        </p:nvSpPr>
        <p:spPr>
          <a:xfrm>
            <a:off x="872970" y="764704"/>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5</a:t>
            </a:r>
            <a:endParaRPr lang="en-GB" sz="700" b="1" dirty="0">
              <a:solidFill>
                <a:schemeClr val="tx1"/>
              </a:solidFill>
              <a:latin typeface="Arial" charset="0"/>
            </a:endParaRPr>
          </a:p>
        </p:txBody>
      </p:sp>
      <p:sp>
        <p:nvSpPr>
          <p:cNvPr id="79" name="Oval 78"/>
          <p:cNvSpPr/>
          <p:nvPr/>
        </p:nvSpPr>
        <p:spPr>
          <a:xfrm>
            <a:off x="2592748" y="5945727"/>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1</a:t>
            </a:r>
            <a:endParaRPr lang="en-GB" sz="700" b="1" dirty="0">
              <a:solidFill>
                <a:schemeClr val="tx1"/>
              </a:solidFill>
              <a:latin typeface="Arial" charset="0"/>
            </a:endParaRPr>
          </a:p>
        </p:txBody>
      </p:sp>
      <p:sp>
        <p:nvSpPr>
          <p:cNvPr id="80" name="Oval 79"/>
          <p:cNvSpPr/>
          <p:nvPr/>
        </p:nvSpPr>
        <p:spPr>
          <a:xfrm>
            <a:off x="4037666" y="5945727"/>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2</a:t>
            </a:r>
            <a:endParaRPr lang="en-GB" sz="700" b="1" dirty="0">
              <a:solidFill>
                <a:schemeClr val="tx1"/>
              </a:solidFill>
              <a:latin typeface="Arial" charset="0"/>
            </a:endParaRPr>
          </a:p>
        </p:txBody>
      </p:sp>
      <p:sp>
        <p:nvSpPr>
          <p:cNvPr id="81" name="Oval 80"/>
          <p:cNvSpPr/>
          <p:nvPr/>
        </p:nvSpPr>
        <p:spPr>
          <a:xfrm>
            <a:off x="5507112" y="5945727"/>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3</a:t>
            </a:r>
            <a:endParaRPr lang="en-GB" sz="700" b="1" dirty="0">
              <a:solidFill>
                <a:schemeClr val="tx1"/>
              </a:solidFill>
              <a:latin typeface="Arial" charset="0"/>
            </a:endParaRPr>
          </a:p>
        </p:txBody>
      </p:sp>
      <p:sp>
        <p:nvSpPr>
          <p:cNvPr id="82" name="Oval 81"/>
          <p:cNvSpPr/>
          <p:nvPr/>
        </p:nvSpPr>
        <p:spPr>
          <a:xfrm>
            <a:off x="6907601" y="5945727"/>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4</a:t>
            </a:r>
            <a:endParaRPr lang="en-GB" sz="700" b="1" dirty="0">
              <a:solidFill>
                <a:schemeClr val="tx1"/>
              </a:solidFill>
              <a:latin typeface="Arial" charset="0"/>
            </a:endParaRPr>
          </a:p>
        </p:txBody>
      </p:sp>
      <p:sp>
        <p:nvSpPr>
          <p:cNvPr id="83" name="Oval 82"/>
          <p:cNvSpPr/>
          <p:nvPr/>
        </p:nvSpPr>
        <p:spPr>
          <a:xfrm>
            <a:off x="8347761" y="5945727"/>
            <a:ext cx="277647" cy="275170"/>
          </a:xfrm>
          <a:prstGeom prst="ellipse">
            <a:avLst/>
          </a:prstGeom>
          <a:solidFill>
            <a:schemeClr val="bg1">
              <a:lumMod val="75000"/>
            </a:schemeClr>
          </a:solidFill>
          <a:ln>
            <a:noFill/>
          </a:ln>
          <a:effectLst/>
        </p:spPr>
        <p:txBody>
          <a:bodyPr wrap="square" anchor="ctr"/>
          <a:lstStyle/>
          <a:p>
            <a:r>
              <a:rPr lang="en-GB" sz="700" b="1" dirty="0" smtClean="0">
                <a:solidFill>
                  <a:schemeClr val="tx1"/>
                </a:solidFill>
                <a:latin typeface="Arial" charset="0"/>
              </a:rPr>
              <a:t>5</a:t>
            </a:r>
            <a:endParaRPr lang="en-GB" sz="700" b="1" dirty="0">
              <a:solidFill>
                <a:schemeClr val="tx1"/>
              </a:solidFill>
              <a:latin typeface="Arial" charset="0"/>
            </a:endParaRPr>
          </a:p>
        </p:txBody>
      </p:sp>
      <p:sp>
        <p:nvSpPr>
          <p:cNvPr id="62" name="Oval 61"/>
          <p:cNvSpPr/>
          <p:nvPr/>
        </p:nvSpPr>
        <p:spPr>
          <a:xfrm>
            <a:off x="4473213" y="2291803"/>
            <a:ext cx="812980" cy="675847"/>
          </a:xfrm>
          <a:prstGeom prst="ellipse">
            <a:avLst/>
          </a:prstGeom>
          <a:solidFill>
            <a:srgbClr val="E6B8B7"/>
          </a:solidFill>
          <a:ln>
            <a:noFill/>
          </a:ln>
          <a:effectLst/>
        </p:spPr>
        <p:txBody>
          <a:bodyPr wrap="none" anchor="ctr"/>
          <a:lstStyle/>
          <a:p>
            <a:r>
              <a:rPr lang="en-GB" sz="900" b="1" dirty="0">
                <a:solidFill>
                  <a:schemeClr val="tx1"/>
                </a:solidFill>
                <a:latin typeface="Arial" charset="0"/>
              </a:rPr>
              <a:t>St Lazarus</a:t>
            </a:r>
          </a:p>
        </p:txBody>
      </p:sp>
      <p:sp>
        <p:nvSpPr>
          <p:cNvPr id="69" name="Rectangle 12"/>
          <p:cNvSpPr>
            <a:spLocks noChangeArrowheads="1"/>
          </p:cNvSpPr>
          <p:nvPr/>
        </p:nvSpPr>
        <p:spPr bwMode="auto">
          <a:xfrm>
            <a:off x="8488308" y="1929655"/>
            <a:ext cx="1141544" cy="536797"/>
          </a:xfrm>
          <a:prstGeom prst="rect">
            <a:avLst/>
          </a:prstGeom>
          <a:solidFill>
            <a:srgbClr val="CCC0DA"/>
          </a:solidFill>
          <a:ln>
            <a:noFill/>
          </a:ln>
          <a:effectLst/>
        </p:spPr>
        <p:txBody>
          <a:bodyPr wrap="square" anchor="ctr"/>
          <a:lstStyle/>
          <a:p>
            <a:r>
              <a:rPr lang="en-GB" sz="1100" b="1" dirty="0" smtClean="0">
                <a:solidFill>
                  <a:schemeClr val="tx1"/>
                </a:solidFill>
                <a:latin typeface="Arial" charset="0"/>
              </a:rPr>
              <a:t>Heritage / Cultural Use</a:t>
            </a:r>
            <a:endParaRPr lang="en-GB" sz="1100" b="1" dirty="0">
              <a:solidFill>
                <a:schemeClr val="tx1"/>
              </a:solidFill>
              <a:latin typeface="Arial" charset="0"/>
            </a:endParaRPr>
          </a:p>
        </p:txBody>
      </p:sp>
      <p:sp>
        <p:nvSpPr>
          <p:cNvPr id="70" name="Rectangle 12"/>
          <p:cNvSpPr>
            <a:spLocks noChangeArrowheads="1"/>
          </p:cNvSpPr>
          <p:nvPr/>
        </p:nvSpPr>
        <p:spPr bwMode="auto">
          <a:xfrm>
            <a:off x="8472218" y="2571578"/>
            <a:ext cx="1141544" cy="536797"/>
          </a:xfrm>
          <a:prstGeom prst="rect">
            <a:avLst/>
          </a:prstGeom>
          <a:solidFill>
            <a:srgbClr val="D8E4BC"/>
          </a:solidFill>
          <a:ln>
            <a:noFill/>
          </a:ln>
          <a:effectLst/>
        </p:spPr>
        <p:txBody>
          <a:bodyPr wrap="square" anchor="ctr"/>
          <a:lstStyle/>
          <a:p>
            <a:r>
              <a:rPr lang="en-GB" sz="1100" b="1" dirty="0" smtClean="0">
                <a:solidFill>
                  <a:schemeClr val="tx1"/>
                </a:solidFill>
                <a:latin typeface="Arial" charset="0"/>
              </a:rPr>
              <a:t>Community Services</a:t>
            </a:r>
            <a:endParaRPr lang="en-GB" sz="1100" b="1" dirty="0">
              <a:solidFill>
                <a:schemeClr val="tx1"/>
              </a:solidFill>
              <a:latin typeface="Arial" charset="0"/>
            </a:endParaRPr>
          </a:p>
        </p:txBody>
      </p:sp>
      <p:sp>
        <p:nvSpPr>
          <p:cNvPr id="63" name="Rectangle 12"/>
          <p:cNvSpPr>
            <a:spLocks noChangeArrowheads="1"/>
          </p:cNvSpPr>
          <p:nvPr/>
        </p:nvSpPr>
        <p:spPr bwMode="auto">
          <a:xfrm>
            <a:off x="8337376" y="4725144"/>
            <a:ext cx="1430985" cy="1015663"/>
          </a:xfrm>
          <a:prstGeom prst="rect">
            <a:avLst/>
          </a:prstGeom>
          <a:solidFill>
            <a:schemeClr val="bg1">
              <a:lumMod val="95000"/>
            </a:schemeClr>
          </a:solidFill>
          <a:ln>
            <a:noFill/>
          </a:ln>
          <a:effectLst/>
        </p:spPr>
        <p:txBody>
          <a:bodyPr wrap="square" anchor="ctr">
            <a:spAutoFit/>
          </a:bodyPr>
          <a:lstStyle/>
          <a:p>
            <a:pPr algn="l">
              <a:buClr>
                <a:schemeClr val="tx2"/>
              </a:buClr>
            </a:pPr>
            <a:r>
              <a:rPr lang="en-GB" sz="1000" b="1" dirty="0" smtClean="0">
                <a:solidFill>
                  <a:schemeClr val="tx1"/>
                </a:solidFill>
              </a:rPr>
              <a:t>NOTE: The full options analysis breakdown is provided in the </a:t>
            </a:r>
            <a:r>
              <a:rPr lang="en-GB" sz="1000" b="1" i="1" dirty="0" smtClean="0">
                <a:solidFill>
                  <a:schemeClr val="tx1"/>
                </a:solidFill>
              </a:rPr>
              <a:t>Detailed Option Appraisal </a:t>
            </a:r>
            <a:r>
              <a:rPr lang="en-GB" sz="1000" b="1" dirty="0" smtClean="0">
                <a:solidFill>
                  <a:schemeClr val="tx1"/>
                </a:solidFill>
              </a:rPr>
              <a:t>Appendix</a:t>
            </a:r>
          </a:p>
        </p:txBody>
      </p:sp>
      <p:sp>
        <p:nvSpPr>
          <p:cNvPr id="64" name="Rectangle 4"/>
          <p:cNvSpPr>
            <a:spLocks noChangeArrowheads="1"/>
          </p:cNvSpPr>
          <p:nvPr/>
        </p:nvSpPr>
        <p:spPr bwMode="auto">
          <a:xfrm>
            <a:off x="2649538" y="6376814"/>
            <a:ext cx="7256462" cy="436562"/>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r" eaLnBrk="0" hangingPunct="0">
              <a:lnSpc>
                <a:spcPct val="95000"/>
              </a:lnSpc>
            </a:pPr>
            <a:r>
              <a:rPr lang="en-GB" sz="1400" b="1" i="1" dirty="0" smtClean="0">
                <a:solidFill>
                  <a:schemeClr val="tx1"/>
                </a:solidFill>
              </a:rPr>
              <a:t>The five options in the ‘No Brainer’ quartile have been taken forward as preferred options for further analysis</a:t>
            </a:r>
            <a:endParaRPr lang="en-GB" sz="1400" b="1" i="1" dirty="0">
              <a:solidFill>
                <a:schemeClr val="tx1"/>
              </a:solidFill>
            </a:endParaRPr>
          </a:p>
        </p:txBody>
      </p:sp>
    </p:spTree>
    <p:extLst>
      <p:ext uri="{BB962C8B-B14F-4D97-AF65-F5344CB8AC3E}">
        <p14:creationId xmlns:p14="http://schemas.microsoft.com/office/powerpoint/2010/main" val="60640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9" y="1090464"/>
            <a:ext cx="3899376" cy="485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Supported Living / Specialist Residential Care</a:t>
            </a:r>
            <a:endParaRPr lang="en-GB" dirty="0"/>
          </a:p>
        </p:txBody>
      </p:sp>
      <p:sp>
        <p:nvSpPr>
          <p:cNvPr id="20" name="TextBox 19"/>
          <p:cNvSpPr txBox="1"/>
          <p:nvPr/>
        </p:nvSpPr>
        <p:spPr>
          <a:xfrm>
            <a:off x="1222376" y="6140922"/>
            <a:ext cx="3006125" cy="507831"/>
          </a:xfrm>
          <a:prstGeom prst="rect">
            <a:avLst/>
          </a:prstGeom>
          <a:solidFill>
            <a:schemeClr val="bg1"/>
          </a:solidFill>
        </p:spPr>
        <p:txBody>
          <a:bodyPr wrap="square" rtlCol="0">
            <a:spAutoFit/>
          </a:bodyPr>
          <a:lstStyle/>
          <a:p>
            <a:pPr algn="r">
              <a:buNone/>
            </a:pPr>
            <a:r>
              <a:rPr lang="en-GB" sz="900" b="1" dirty="0" smtClean="0">
                <a:solidFill>
                  <a:schemeClr val="tx1"/>
                </a:solidFill>
              </a:rPr>
              <a:t>*Note: This design is indicative only.  Different providers may require alternative facilities or site configuration.</a:t>
            </a:r>
            <a:endParaRPr lang="en-GB" sz="900" b="0" dirty="0" smtClean="0">
              <a:solidFill>
                <a:schemeClr val="tx1"/>
              </a:solidFill>
            </a:endParaRPr>
          </a:p>
        </p:txBody>
      </p:sp>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0"/>
          <a:stretch/>
        </p:blipFill>
        <p:spPr bwMode="auto">
          <a:xfrm>
            <a:off x="8510588" y="67082"/>
            <a:ext cx="986392" cy="127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7"/>
          <p:cNvSpPr txBox="1">
            <a:spLocks noChangeArrowheads="1"/>
          </p:cNvSpPr>
          <p:nvPr/>
        </p:nvSpPr>
        <p:spPr>
          <a:xfrm>
            <a:off x="4492683" y="1196751"/>
            <a:ext cx="5208529" cy="5059587"/>
          </a:xfrm>
          <a:prstGeom prst="rect">
            <a:avLst/>
          </a:prstGeom>
          <a:solidFill>
            <a:schemeClr val="bg1">
              <a:lumMod val="9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1" dirty="0" smtClean="0"/>
              <a:t>Description</a:t>
            </a:r>
          </a:p>
          <a:p>
            <a:pPr marL="0" indent="0">
              <a:buNone/>
            </a:pPr>
            <a:r>
              <a:rPr lang="en-GB" sz="1200" dirty="0" smtClean="0"/>
              <a:t>Provision of up to 16 residential units for use by specialist provider of  residential care, e.g. Dementia, Acquired Brain Injury, Mental Health support, etc. This </a:t>
            </a:r>
            <a:r>
              <a:rPr lang="en-GB" sz="1200" dirty="0"/>
              <a:t>option is viable with either the rear half of the site only, </a:t>
            </a:r>
            <a:r>
              <a:rPr lang="en-GB" sz="1200" dirty="0" smtClean="0"/>
              <a:t>or to incorporate the whole site.  If available, the front part of the site may be provided with raised bed allotments.</a:t>
            </a:r>
            <a:br>
              <a:rPr lang="en-GB" sz="1200" dirty="0" smtClean="0"/>
            </a:br>
            <a:r>
              <a:rPr lang="en-GB" sz="1200" dirty="0" smtClean="0"/>
              <a:t/>
            </a:r>
            <a:br>
              <a:rPr lang="en-GB" sz="1200" dirty="0" smtClean="0"/>
            </a:br>
            <a:r>
              <a:rPr lang="en-GB" sz="1200" b="1" dirty="0" smtClean="0"/>
              <a:t>Benefits</a:t>
            </a:r>
          </a:p>
          <a:p>
            <a:pPr marL="0" indent="0">
              <a:buNone/>
            </a:pPr>
            <a:r>
              <a:rPr lang="en-GB" sz="1200" dirty="0" smtClean="0"/>
              <a:t>Very well aligned </a:t>
            </a:r>
            <a:r>
              <a:rPr lang="en-GB" sz="1200" dirty="0"/>
              <a:t>with all WDC strategic </a:t>
            </a:r>
            <a:r>
              <a:rPr lang="en-GB" sz="1200" dirty="0" smtClean="0"/>
              <a:t>objectives around community benefit including: safer communities, health &amp; well-being, housing and employment. This option is flexible to future conversion into other residential use categories if necessary (subject to any necessary planning consents for change of use).</a:t>
            </a:r>
          </a:p>
          <a:p>
            <a:pPr marL="0" indent="0">
              <a:buNone/>
            </a:pPr>
            <a:r>
              <a:rPr lang="en-GB" sz="1200" dirty="0" smtClean="0"/>
              <a:t>The existing buildings are suitable for adaptation into office / staff and communal accommodation facilities.</a:t>
            </a:r>
          </a:p>
          <a:p>
            <a:pPr marL="0" indent="0">
              <a:buNone/>
            </a:pPr>
            <a:r>
              <a:rPr lang="en-GB" sz="1200" dirty="0"/>
              <a:t>Under this option, </a:t>
            </a:r>
            <a:r>
              <a:rPr lang="en-GB" sz="1200" dirty="0" smtClean="0"/>
              <a:t>assuming WDC does not wish to take the development risk, there is an opportunity to </a:t>
            </a:r>
            <a:r>
              <a:rPr lang="en-GB" sz="1200" dirty="0"/>
              <a:t>generate a one-off capital </a:t>
            </a:r>
            <a:r>
              <a:rPr lang="en-GB" sz="1200" dirty="0" smtClean="0"/>
              <a:t>receipt, and the development risk would be taken by a developer / provider. </a:t>
            </a:r>
          </a:p>
          <a:p>
            <a:pPr marL="0" indent="0">
              <a:buNone/>
            </a:pPr>
            <a:r>
              <a:rPr lang="en-GB" sz="1200" dirty="0" smtClean="0"/>
              <a:t>Our limited soft market testing has indicated that there is an active demand for such a facility.  WCC are the main local commissioning body for care and are open to partnering in order to realise this solution.</a:t>
            </a:r>
          </a:p>
          <a:p>
            <a:r>
              <a:rPr lang="en-GB" sz="1200" b="1" dirty="0" smtClean="0"/>
              <a:t>CONCERNS</a:t>
            </a:r>
          </a:p>
          <a:p>
            <a:pPr marL="0" indent="0">
              <a:buNone/>
            </a:pPr>
            <a:r>
              <a:rPr lang="en-GB" sz="1200" dirty="0" smtClean="0"/>
              <a:t>Branding of ‘Leper Hospital’ may need to be reconsidered to avoid stigmatising the care provision.</a:t>
            </a:r>
          </a:p>
        </p:txBody>
      </p:sp>
      <p:sp>
        <p:nvSpPr>
          <p:cNvPr id="23" name="Rectangle 17"/>
          <p:cNvSpPr txBox="1">
            <a:spLocks noChangeArrowheads="1"/>
          </p:cNvSpPr>
          <p:nvPr/>
        </p:nvSpPr>
        <p:spPr>
          <a:xfrm>
            <a:off x="4496999" y="1196752"/>
            <a:ext cx="5208529" cy="247836"/>
          </a:xfrm>
          <a:prstGeom prst="rect">
            <a:avLst/>
          </a:prstGeom>
          <a:solidFill>
            <a:schemeClr val="tx1">
              <a:lumMod val="65000"/>
              <a:lumOff val="3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DESCRIPTION</a:t>
            </a:r>
            <a:endParaRPr lang="en-GB" sz="1200" dirty="0" smtClean="0">
              <a:solidFill>
                <a:schemeClr val="bg1"/>
              </a:solidFill>
            </a:endParaRPr>
          </a:p>
          <a:p>
            <a:endParaRPr lang="en-GB" sz="1200" dirty="0" smtClean="0">
              <a:solidFill>
                <a:schemeClr val="bg1"/>
              </a:solidFill>
            </a:endParaRPr>
          </a:p>
          <a:p>
            <a:endParaRPr lang="en-GB" sz="1200" dirty="0" smtClean="0">
              <a:solidFill>
                <a:schemeClr val="bg1"/>
              </a:solidFill>
            </a:endParaRPr>
          </a:p>
        </p:txBody>
      </p:sp>
      <p:sp>
        <p:nvSpPr>
          <p:cNvPr id="24" name="Rectangle 17"/>
          <p:cNvSpPr txBox="1">
            <a:spLocks noChangeArrowheads="1"/>
          </p:cNvSpPr>
          <p:nvPr/>
        </p:nvSpPr>
        <p:spPr>
          <a:xfrm>
            <a:off x="4486079" y="2533092"/>
            <a:ext cx="5208529" cy="247836"/>
          </a:xfrm>
          <a:prstGeom prst="rect">
            <a:avLst/>
          </a:prstGeom>
          <a:solidFill>
            <a:schemeClr val="accent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accent4"/>
                </a:solidFill>
              </a:rPr>
              <a:t>BENEFITS</a:t>
            </a:r>
            <a:endParaRPr lang="en-GB" sz="1200" dirty="0" smtClean="0">
              <a:solidFill>
                <a:schemeClr val="accent4"/>
              </a:solidFill>
            </a:endParaRPr>
          </a:p>
          <a:p>
            <a:endParaRPr lang="en-GB" sz="1200" dirty="0" smtClean="0">
              <a:solidFill>
                <a:schemeClr val="accent4"/>
              </a:solidFill>
            </a:endParaRPr>
          </a:p>
          <a:p>
            <a:endParaRPr lang="en-GB" sz="1200" dirty="0" smtClean="0">
              <a:solidFill>
                <a:schemeClr val="accent4"/>
              </a:solidFill>
            </a:endParaRPr>
          </a:p>
        </p:txBody>
      </p:sp>
      <p:sp>
        <p:nvSpPr>
          <p:cNvPr id="25" name="Rectangle 17"/>
          <p:cNvSpPr txBox="1">
            <a:spLocks noChangeArrowheads="1"/>
          </p:cNvSpPr>
          <p:nvPr/>
        </p:nvSpPr>
        <p:spPr>
          <a:xfrm>
            <a:off x="4496999" y="5517232"/>
            <a:ext cx="5208529" cy="247836"/>
          </a:xfrm>
          <a:prstGeom prst="rect">
            <a:avLst/>
          </a:prstGeom>
          <a:solidFill>
            <a:schemeClr val="tx2"/>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CONCERNS</a:t>
            </a:r>
            <a:endParaRPr lang="en-GB" sz="1200" dirty="0" smtClean="0">
              <a:solidFill>
                <a:schemeClr val="bg1"/>
              </a:solidFill>
            </a:endParaRPr>
          </a:p>
          <a:p>
            <a:endParaRPr lang="en-GB" sz="1200" dirty="0" smtClean="0">
              <a:solidFill>
                <a:schemeClr val="bg1"/>
              </a:solidFill>
            </a:endParaRPr>
          </a:p>
        </p:txBody>
      </p:sp>
      <p:sp>
        <p:nvSpPr>
          <p:cNvPr id="13"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15</a:t>
            </a:fld>
            <a:endParaRPr lang="en-GB"/>
          </a:p>
        </p:txBody>
      </p:sp>
    </p:spTree>
    <p:extLst>
      <p:ext uri="{BB962C8B-B14F-4D97-AF65-F5344CB8AC3E}">
        <p14:creationId xmlns:p14="http://schemas.microsoft.com/office/powerpoint/2010/main" val="2133938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Action 21</a:t>
            </a:r>
            <a:endParaRPr lang="en-GB"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63" y="1196752"/>
            <a:ext cx="386856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910" y="199093"/>
            <a:ext cx="886594" cy="63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7"/>
          <p:cNvSpPr txBox="1">
            <a:spLocks noChangeArrowheads="1"/>
          </p:cNvSpPr>
          <p:nvPr/>
        </p:nvSpPr>
        <p:spPr>
          <a:xfrm>
            <a:off x="4492683" y="1196752"/>
            <a:ext cx="5208529" cy="4248472"/>
          </a:xfrm>
          <a:prstGeom prst="rect">
            <a:avLst/>
          </a:prstGeom>
          <a:solidFill>
            <a:schemeClr val="bg1">
              <a:lumMod val="9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1" dirty="0" smtClean="0"/>
              <a:t>Description</a:t>
            </a:r>
          </a:p>
          <a:p>
            <a:pPr marL="0" indent="0">
              <a:buNone/>
            </a:pPr>
            <a:r>
              <a:rPr lang="en-GB" sz="1200" dirty="0" smtClean="0"/>
              <a:t>Action 21 is a volunteer-powered charity which runs </a:t>
            </a:r>
            <a:r>
              <a:rPr lang="en-GB" sz="1200" dirty="0"/>
              <a:t>projects that engage and inspire people to live more </a:t>
            </a:r>
            <a:r>
              <a:rPr lang="en-GB" sz="1200" dirty="0" smtClean="0"/>
              <a:t>sustainably.  Under this option, a 730m² light industrial unit is provided at the rear of the site as an off-shoot of the existing Re-Useful centre in Sydenham to sell donated second-hand goods including furniture, refurbished bicycles and </a:t>
            </a:r>
            <a:r>
              <a:rPr lang="en-GB" sz="1200" dirty="0"/>
              <a:t>tested </a:t>
            </a:r>
            <a:r>
              <a:rPr lang="en-GB" sz="1200" dirty="0" smtClean="0"/>
              <a:t>electrical products.</a:t>
            </a:r>
          </a:p>
          <a:p>
            <a:r>
              <a:rPr lang="en-GB" sz="1200" b="1" dirty="0" smtClean="0"/>
              <a:t>Benefits</a:t>
            </a:r>
          </a:p>
          <a:p>
            <a:pPr marL="0" indent="0">
              <a:buNone/>
            </a:pPr>
            <a:r>
              <a:rPr lang="en-GB" sz="1200" dirty="0" smtClean="0"/>
              <a:t>This option is well aligned with WDC’s strategic objectives around sustainable living, as well as providing some employment (est. 3-4 FTE’s).</a:t>
            </a:r>
          </a:p>
          <a:p>
            <a:pPr marL="0" indent="0">
              <a:buNone/>
            </a:pPr>
            <a:r>
              <a:rPr lang="en-GB" sz="1200" dirty="0" smtClean="0"/>
              <a:t>Action 21 currently benefits from a lease at peppercorn rent on their facility in Sydenham which may be terminated at any time with 6-months’ notice.  They are therefore keen to obtain security of tenure on a suitable premises.</a:t>
            </a:r>
          </a:p>
          <a:p>
            <a:r>
              <a:rPr lang="en-GB" sz="1200" b="1" dirty="0" smtClean="0"/>
              <a:t>CONCERNS</a:t>
            </a:r>
          </a:p>
          <a:p>
            <a:pPr marL="0" indent="0">
              <a:buNone/>
            </a:pPr>
            <a:r>
              <a:rPr lang="en-GB" sz="1200" dirty="0" smtClean="0"/>
              <a:t>Although Action 21 do not require an operational subsidy, they would not be able to contribute to the capital cost of construction or contribute a rental income on a facility.</a:t>
            </a:r>
          </a:p>
          <a:p>
            <a:pPr marL="0" indent="0">
              <a:buNone/>
            </a:pPr>
            <a:r>
              <a:rPr lang="en-GB" sz="1200" dirty="0" smtClean="0"/>
              <a:t>Should Action 21 cease to exist in future, it may be difficult to secure an alternative tenant for a light industrial unit in this location.</a:t>
            </a:r>
            <a:endParaRPr lang="en-GB" sz="1200" dirty="0"/>
          </a:p>
          <a:p>
            <a:pPr marL="0" indent="0">
              <a:buNone/>
            </a:pPr>
            <a:endParaRPr lang="en-GB" sz="1200" dirty="0" smtClean="0"/>
          </a:p>
          <a:p>
            <a:endParaRPr lang="en-GB" sz="1200" dirty="0" smtClean="0"/>
          </a:p>
          <a:p>
            <a:endParaRPr lang="en-GB" sz="1200" dirty="0" smtClean="0"/>
          </a:p>
          <a:p>
            <a:endParaRPr lang="en-GB" sz="1200" dirty="0" smtClean="0"/>
          </a:p>
        </p:txBody>
      </p:sp>
      <p:sp>
        <p:nvSpPr>
          <p:cNvPr id="8" name="Rectangle 17"/>
          <p:cNvSpPr txBox="1">
            <a:spLocks noChangeArrowheads="1"/>
          </p:cNvSpPr>
          <p:nvPr/>
        </p:nvSpPr>
        <p:spPr>
          <a:xfrm>
            <a:off x="4496999" y="1196752"/>
            <a:ext cx="5208529" cy="247836"/>
          </a:xfrm>
          <a:prstGeom prst="rect">
            <a:avLst/>
          </a:prstGeom>
          <a:solidFill>
            <a:schemeClr val="tx1">
              <a:lumMod val="65000"/>
              <a:lumOff val="3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DESCRIPTION</a:t>
            </a:r>
            <a:endParaRPr lang="en-GB" sz="1200" dirty="0" smtClean="0">
              <a:solidFill>
                <a:schemeClr val="bg1"/>
              </a:solidFill>
            </a:endParaRPr>
          </a:p>
          <a:p>
            <a:endParaRPr lang="en-GB" sz="1200" dirty="0" smtClean="0">
              <a:solidFill>
                <a:schemeClr val="bg1"/>
              </a:solidFill>
            </a:endParaRPr>
          </a:p>
          <a:p>
            <a:endParaRPr lang="en-GB" sz="1200" dirty="0" smtClean="0">
              <a:solidFill>
                <a:schemeClr val="bg1"/>
              </a:solidFill>
            </a:endParaRPr>
          </a:p>
        </p:txBody>
      </p:sp>
      <p:sp>
        <p:nvSpPr>
          <p:cNvPr id="10" name="Rectangle 17"/>
          <p:cNvSpPr txBox="1">
            <a:spLocks noChangeArrowheads="1"/>
          </p:cNvSpPr>
          <p:nvPr/>
        </p:nvSpPr>
        <p:spPr>
          <a:xfrm>
            <a:off x="4486079" y="2636912"/>
            <a:ext cx="5208529" cy="247836"/>
          </a:xfrm>
          <a:prstGeom prst="rect">
            <a:avLst/>
          </a:prstGeom>
          <a:solidFill>
            <a:schemeClr val="accent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accent4"/>
                </a:solidFill>
              </a:rPr>
              <a:t>BENEFITS</a:t>
            </a:r>
            <a:endParaRPr lang="en-GB" sz="1200" dirty="0" smtClean="0">
              <a:solidFill>
                <a:schemeClr val="accent4"/>
              </a:solidFill>
            </a:endParaRPr>
          </a:p>
          <a:p>
            <a:endParaRPr lang="en-GB" sz="1200" dirty="0" smtClean="0">
              <a:solidFill>
                <a:schemeClr val="accent4"/>
              </a:solidFill>
            </a:endParaRPr>
          </a:p>
          <a:p>
            <a:endParaRPr lang="en-GB" sz="1200" dirty="0" smtClean="0">
              <a:solidFill>
                <a:schemeClr val="accent4"/>
              </a:solidFill>
            </a:endParaRPr>
          </a:p>
        </p:txBody>
      </p:sp>
      <p:sp>
        <p:nvSpPr>
          <p:cNvPr id="11" name="Rectangle 17"/>
          <p:cNvSpPr txBox="1">
            <a:spLocks noChangeArrowheads="1"/>
          </p:cNvSpPr>
          <p:nvPr/>
        </p:nvSpPr>
        <p:spPr>
          <a:xfrm>
            <a:off x="4486078" y="4149080"/>
            <a:ext cx="5208529" cy="247836"/>
          </a:xfrm>
          <a:prstGeom prst="rect">
            <a:avLst/>
          </a:prstGeom>
          <a:solidFill>
            <a:schemeClr val="tx2"/>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CONCERNS</a:t>
            </a:r>
            <a:endParaRPr lang="en-GB" sz="1200" dirty="0" smtClean="0">
              <a:solidFill>
                <a:schemeClr val="bg1"/>
              </a:solidFill>
            </a:endParaRPr>
          </a:p>
          <a:p>
            <a:endParaRPr lang="en-GB" sz="1200" dirty="0" smtClean="0">
              <a:solidFill>
                <a:schemeClr val="bg1"/>
              </a:solidFill>
            </a:endParaRPr>
          </a:p>
        </p:txBody>
      </p:sp>
      <p:sp>
        <p:nvSpPr>
          <p:cNvPr id="12" name="Rectangle 19"/>
          <p:cNvSpPr>
            <a:spLocks noChangeArrowheads="1"/>
          </p:cNvSpPr>
          <p:nvPr/>
        </p:nvSpPr>
        <p:spPr bwMode="auto">
          <a:xfrm>
            <a:off x="8553003" y="5699877"/>
            <a:ext cx="1152525" cy="648072"/>
          </a:xfrm>
          <a:prstGeom prst="rect">
            <a:avLst/>
          </a:prstGeom>
          <a:solidFill>
            <a:schemeClr val="accent1">
              <a:lumMod val="20000"/>
              <a:lumOff val="8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b="1" kern="1200" dirty="0" smtClean="0">
                <a:solidFill>
                  <a:srgbClr val="000000"/>
                </a:solidFill>
                <a:latin typeface="Arial" charset="0"/>
                <a:ea typeface="ＭＳ Ｐゴシック" pitchFamily="34" charset="-128"/>
                <a:cs typeface="Arial" charset="0"/>
              </a:rPr>
              <a:t>£300k</a:t>
            </a:r>
            <a:endParaRPr lang="en-GB" sz="1800" b="1" kern="1200" dirty="0">
              <a:solidFill>
                <a:srgbClr val="000000"/>
              </a:solidFill>
              <a:latin typeface="Arial" charset="0"/>
              <a:ea typeface="ＭＳ Ｐゴシック" pitchFamily="34" charset="-128"/>
              <a:cs typeface="Arial" charset="0"/>
            </a:endParaRPr>
          </a:p>
        </p:txBody>
      </p:sp>
      <p:sp>
        <p:nvSpPr>
          <p:cNvPr id="14" name="Rectangle 19"/>
          <p:cNvSpPr>
            <a:spLocks noChangeArrowheads="1"/>
          </p:cNvSpPr>
          <p:nvPr/>
        </p:nvSpPr>
        <p:spPr bwMode="auto">
          <a:xfrm>
            <a:off x="4496999" y="5697252"/>
            <a:ext cx="2908589" cy="648072"/>
          </a:xfrm>
          <a:prstGeom prst="rect">
            <a:avLst/>
          </a:prstGeom>
          <a:solidFill>
            <a:schemeClr val="tx1">
              <a:lumMod val="75000"/>
              <a:lumOff val="25000"/>
            </a:schemeClr>
          </a:solidFill>
          <a:ln w="28575" algn="ctr">
            <a:solidFill>
              <a:schemeClr val="bg1"/>
            </a:solidFill>
            <a:miter lim="800000"/>
            <a:headEnd/>
            <a:tailEnd/>
          </a:ln>
        </p:spPr>
        <p:txBody>
          <a:bodyPr wrap="square" anchor="ctr"/>
          <a:lstStyle/>
          <a:p>
            <a:pPr algn="ctr" defTabSz="457200" rtl="0" fontAlgn="base">
              <a:spcBef>
                <a:spcPct val="0"/>
              </a:spcBef>
              <a:spcAft>
                <a:spcPct val="0"/>
              </a:spcAft>
              <a:defRPr/>
            </a:pPr>
            <a:r>
              <a:rPr lang="en-GB" sz="1400" b="1" kern="1200" dirty="0" smtClean="0">
                <a:solidFill>
                  <a:schemeClr val="bg1"/>
                </a:solidFill>
                <a:latin typeface="Arial" charset="0"/>
                <a:ea typeface="ＭＳ Ｐゴシック" pitchFamily="34" charset="-128"/>
                <a:cs typeface="Arial" charset="0"/>
              </a:rPr>
              <a:t>Estimated Capital Costs </a:t>
            </a:r>
            <a:r>
              <a:rPr lang="en-GB" sz="1100" b="1" kern="1200" dirty="0" smtClean="0">
                <a:solidFill>
                  <a:schemeClr val="bg1"/>
                </a:solidFill>
                <a:latin typeface="Arial" charset="0"/>
                <a:ea typeface="ＭＳ Ｐゴシック" pitchFamily="34" charset="-128"/>
                <a:cs typeface="Arial" charset="0"/>
              </a:rPr>
              <a:t>(assumed enabling works complete)</a:t>
            </a:r>
            <a:endParaRPr lang="en-GB" sz="1100" b="1" kern="1200" dirty="0">
              <a:solidFill>
                <a:schemeClr val="bg1"/>
              </a:solidFill>
              <a:latin typeface="Arial" charset="0"/>
              <a:ea typeface="ＭＳ Ｐゴシック" pitchFamily="34" charset="-128"/>
              <a:cs typeface="Arial" charset="0"/>
            </a:endParaRPr>
          </a:p>
        </p:txBody>
      </p:sp>
      <p:sp>
        <p:nvSpPr>
          <p:cNvPr id="15" name="AutoShape 107"/>
          <p:cNvSpPr>
            <a:spLocks noChangeArrowheads="1"/>
          </p:cNvSpPr>
          <p:nvPr/>
        </p:nvSpPr>
        <p:spPr bwMode="auto">
          <a:xfrm rot="5400000">
            <a:off x="7698159" y="5878827"/>
            <a:ext cx="630238" cy="21590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rgbClr val="383F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16"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16</a:t>
            </a:fld>
            <a:endParaRPr lang="en-GB"/>
          </a:p>
        </p:txBody>
      </p:sp>
    </p:spTree>
    <p:extLst>
      <p:ext uri="{BB962C8B-B14F-4D97-AF65-F5344CB8AC3E}">
        <p14:creationId xmlns:p14="http://schemas.microsoft.com/office/powerpoint/2010/main" val="2445868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Allotments</a:t>
            </a:r>
            <a:endParaRPr lang="en-GB"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96" y="1196752"/>
            <a:ext cx="3744416" cy="476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7"/>
          <p:cNvSpPr txBox="1">
            <a:spLocks noChangeArrowheads="1"/>
          </p:cNvSpPr>
          <p:nvPr/>
        </p:nvSpPr>
        <p:spPr>
          <a:xfrm>
            <a:off x="4492683" y="1196752"/>
            <a:ext cx="5208529" cy="3744416"/>
          </a:xfrm>
          <a:prstGeom prst="rect">
            <a:avLst/>
          </a:prstGeom>
          <a:solidFill>
            <a:schemeClr val="bg1">
              <a:lumMod val="9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1" dirty="0" smtClean="0"/>
              <a:t>Description</a:t>
            </a:r>
          </a:p>
          <a:p>
            <a:pPr marL="0" indent="0">
              <a:buNone/>
            </a:pPr>
            <a:r>
              <a:rPr lang="en-GB" sz="1200" dirty="0" smtClean="0"/>
              <a:t>Provision of nine allotment plots across the rear of the site, including a possible pedestrian walkway leading from the main road.</a:t>
            </a:r>
          </a:p>
          <a:p>
            <a:pPr marL="0" indent="0">
              <a:buNone/>
            </a:pPr>
            <a:r>
              <a:rPr lang="en-GB" sz="1200" dirty="0" smtClean="0"/>
              <a:t>Due to archaeological constraints, cultivation of the front half of the site would be restricted.  However, it may be feasible to provide raised beds at the front which would allow those plots to be cultivated by people with impaired mobility.</a:t>
            </a:r>
          </a:p>
          <a:p>
            <a:r>
              <a:rPr lang="en-GB" sz="1200" b="1" dirty="0" smtClean="0"/>
              <a:t>Benefits</a:t>
            </a:r>
          </a:p>
          <a:p>
            <a:pPr marL="0" indent="0">
              <a:buNone/>
            </a:pPr>
            <a:r>
              <a:rPr lang="en-GB" sz="1200" dirty="0" smtClean="0"/>
              <a:t>There is a large unmet demand for allotments within Warwick (current waiting list approx. 150), and this use is very well aligned with WDC’s strategic objectives around sustainable living.  This option requires minimal capital investment and is essentially self-funding. </a:t>
            </a:r>
          </a:p>
          <a:p>
            <a:pPr marL="0" indent="0">
              <a:buNone/>
            </a:pPr>
            <a:r>
              <a:rPr lang="en-GB" sz="1200" dirty="0" smtClean="0"/>
              <a:t>The tenure for the allotments may also be structured in order to allow the option of developing the plot for other options in future.</a:t>
            </a:r>
          </a:p>
          <a:p>
            <a:r>
              <a:rPr lang="en-GB" sz="1200" b="1" dirty="0" smtClean="0"/>
              <a:t>CONCERNS</a:t>
            </a:r>
          </a:p>
          <a:p>
            <a:pPr marL="0" indent="0">
              <a:buNone/>
            </a:pPr>
            <a:r>
              <a:rPr lang="en-GB" sz="1200" dirty="0" smtClean="0"/>
              <a:t>Due to the site constraints, it is only possible to fit 9 micro-plots (half the standard size).  It is assumed there would be no parking provision.</a:t>
            </a:r>
          </a:p>
          <a:p>
            <a:endParaRPr lang="en-GB" sz="1200" dirty="0" smtClean="0"/>
          </a:p>
          <a:p>
            <a:endParaRPr lang="en-GB" sz="1200" dirty="0" smtClean="0"/>
          </a:p>
        </p:txBody>
      </p:sp>
      <p:pic>
        <p:nvPicPr>
          <p:cNvPr id="32770" name="Picture 2" descr="http://t3.gstatic.com/images?q=tbn:ANd9GcSjmVgAvOSMtVc2_b-I4p1TMOUMaqobOvu_bJT9APIfgtzDDEDdDQ"/>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29264" y="302441"/>
            <a:ext cx="2133824" cy="6062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txBox="1">
            <a:spLocks noChangeArrowheads="1"/>
          </p:cNvSpPr>
          <p:nvPr/>
        </p:nvSpPr>
        <p:spPr>
          <a:xfrm>
            <a:off x="4496999" y="1196752"/>
            <a:ext cx="5208529" cy="247836"/>
          </a:xfrm>
          <a:prstGeom prst="rect">
            <a:avLst/>
          </a:prstGeom>
          <a:solidFill>
            <a:schemeClr val="tx1">
              <a:lumMod val="65000"/>
              <a:lumOff val="3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DESCRIPTION</a:t>
            </a:r>
            <a:endParaRPr lang="en-GB" sz="1200" dirty="0" smtClean="0">
              <a:solidFill>
                <a:schemeClr val="bg1"/>
              </a:solidFill>
            </a:endParaRPr>
          </a:p>
          <a:p>
            <a:endParaRPr lang="en-GB" sz="1200" dirty="0" smtClean="0">
              <a:solidFill>
                <a:schemeClr val="bg1"/>
              </a:solidFill>
            </a:endParaRPr>
          </a:p>
          <a:p>
            <a:endParaRPr lang="en-GB" sz="1200" dirty="0" smtClean="0">
              <a:solidFill>
                <a:schemeClr val="bg1"/>
              </a:solidFill>
            </a:endParaRPr>
          </a:p>
        </p:txBody>
      </p:sp>
      <p:sp>
        <p:nvSpPr>
          <p:cNvPr id="9" name="Rectangle 17"/>
          <p:cNvSpPr txBox="1">
            <a:spLocks noChangeArrowheads="1"/>
          </p:cNvSpPr>
          <p:nvPr/>
        </p:nvSpPr>
        <p:spPr>
          <a:xfrm>
            <a:off x="4486079" y="2708920"/>
            <a:ext cx="5208529" cy="247836"/>
          </a:xfrm>
          <a:prstGeom prst="rect">
            <a:avLst/>
          </a:prstGeom>
          <a:solidFill>
            <a:schemeClr val="accent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accent4"/>
                </a:solidFill>
              </a:rPr>
              <a:t>BENEFITS</a:t>
            </a:r>
            <a:endParaRPr lang="en-GB" sz="1200" dirty="0" smtClean="0">
              <a:solidFill>
                <a:schemeClr val="accent4"/>
              </a:solidFill>
            </a:endParaRPr>
          </a:p>
          <a:p>
            <a:endParaRPr lang="en-GB" sz="1200" dirty="0" smtClean="0">
              <a:solidFill>
                <a:schemeClr val="accent4"/>
              </a:solidFill>
            </a:endParaRPr>
          </a:p>
          <a:p>
            <a:endParaRPr lang="en-GB" sz="1200" dirty="0" smtClean="0">
              <a:solidFill>
                <a:schemeClr val="accent4"/>
              </a:solidFill>
            </a:endParaRPr>
          </a:p>
        </p:txBody>
      </p:sp>
      <p:sp>
        <p:nvSpPr>
          <p:cNvPr id="10" name="Rectangle 17"/>
          <p:cNvSpPr txBox="1">
            <a:spLocks noChangeArrowheads="1"/>
          </p:cNvSpPr>
          <p:nvPr/>
        </p:nvSpPr>
        <p:spPr>
          <a:xfrm>
            <a:off x="4486078" y="4221088"/>
            <a:ext cx="5208529" cy="247836"/>
          </a:xfrm>
          <a:prstGeom prst="rect">
            <a:avLst/>
          </a:prstGeom>
          <a:solidFill>
            <a:schemeClr val="tx2"/>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CONCERNS</a:t>
            </a:r>
            <a:endParaRPr lang="en-GB" sz="1200" dirty="0" smtClean="0">
              <a:solidFill>
                <a:schemeClr val="bg1"/>
              </a:solidFill>
            </a:endParaRPr>
          </a:p>
          <a:p>
            <a:endParaRPr lang="en-GB" sz="1200" dirty="0" smtClean="0">
              <a:solidFill>
                <a:schemeClr val="bg1"/>
              </a:solidFill>
            </a:endParaRPr>
          </a:p>
        </p:txBody>
      </p:sp>
      <p:sp>
        <p:nvSpPr>
          <p:cNvPr id="11" name="Rectangle 19"/>
          <p:cNvSpPr>
            <a:spLocks noChangeArrowheads="1"/>
          </p:cNvSpPr>
          <p:nvPr/>
        </p:nvSpPr>
        <p:spPr bwMode="auto">
          <a:xfrm>
            <a:off x="8553003" y="5185411"/>
            <a:ext cx="1152525" cy="648072"/>
          </a:xfrm>
          <a:prstGeom prst="rect">
            <a:avLst/>
          </a:prstGeom>
          <a:solidFill>
            <a:schemeClr val="accent1">
              <a:lumMod val="20000"/>
              <a:lumOff val="8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b="1" kern="1200" dirty="0" smtClean="0">
                <a:solidFill>
                  <a:srgbClr val="000000"/>
                </a:solidFill>
                <a:latin typeface="Arial" charset="0"/>
                <a:ea typeface="ＭＳ Ｐゴシック" pitchFamily="34" charset="-128"/>
                <a:cs typeface="Arial" charset="0"/>
              </a:rPr>
              <a:t>£10k</a:t>
            </a:r>
            <a:endParaRPr lang="en-GB" sz="1800" b="1" kern="1200" dirty="0">
              <a:solidFill>
                <a:srgbClr val="000000"/>
              </a:solidFill>
              <a:latin typeface="Arial" charset="0"/>
              <a:ea typeface="ＭＳ Ｐゴシック" pitchFamily="34" charset="-128"/>
              <a:cs typeface="Arial" charset="0"/>
            </a:endParaRPr>
          </a:p>
        </p:txBody>
      </p:sp>
      <p:sp>
        <p:nvSpPr>
          <p:cNvPr id="12" name="Rectangle 19"/>
          <p:cNvSpPr>
            <a:spLocks noChangeArrowheads="1"/>
          </p:cNvSpPr>
          <p:nvPr/>
        </p:nvSpPr>
        <p:spPr bwMode="auto">
          <a:xfrm>
            <a:off x="4496999" y="5182786"/>
            <a:ext cx="2908589" cy="648072"/>
          </a:xfrm>
          <a:prstGeom prst="rect">
            <a:avLst/>
          </a:prstGeom>
          <a:solidFill>
            <a:schemeClr val="tx1">
              <a:lumMod val="75000"/>
              <a:lumOff val="25000"/>
            </a:schemeClr>
          </a:solidFill>
          <a:ln w="28575" algn="ctr">
            <a:solidFill>
              <a:schemeClr val="bg1"/>
            </a:solidFill>
            <a:miter lim="800000"/>
            <a:headEnd/>
            <a:tailEnd/>
          </a:ln>
        </p:spPr>
        <p:txBody>
          <a:bodyPr wrap="square" anchor="ctr"/>
          <a:lstStyle/>
          <a:p>
            <a:pPr algn="ctr" defTabSz="457200" rtl="0" fontAlgn="base">
              <a:spcBef>
                <a:spcPct val="0"/>
              </a:spcBef>
              <a:spcAft>
                <a:spcPct val="0"/>
              </a:spcAft>
              <a:defRPr/>
            </a:pPr>
            <a:r>
              <a:rPr lang="en-GB" sz="1400" b="1" kern="1200" dirty="0" smtClean="0">
                <a:solidFill>
                  <a:schemeClr val="bg1"/>
                </a:solidFill>
                <a:latin typeface="Arial" charset="0"/>
                <a:ea typeface="ＭＳ Ｐゴシック" pitchFamily="34" charset="-128"/>
                <a:cs typeface="Arial" charset="0"/>
              </a:rPr>
              <a:t>Estimated Capital Costs </a:t>
            </a:r>
            <a:r>
              <a:rPr lang="en-GB" sz="1100" b="1" kern="1200" dirty="0" smtClean="0">
                <a:solidFill>
                  <a:schemeClr val="bg1"/>
                </a:solidFill>
                <a:latin typeface="Arial" charset="0"/>
                <a:ea typeface="ＭＳ Ｐゴシック" pitchFamily="34" charset="-128"/>
                <a:cs typeface="Arial" charset="0"/>
              </a:rPr>
              <a:t>(assumed enabling works complete)</a:t>
            </a:r>
            <a:endParaRPr lang="en-GB" sz="1100" b="1" kern="1200" dirty="0">
              <a:solidFill>
                <a:schemeClr val="bg1"/>
              </a:solidFill>
              <a:latin typeface="Arial" charset="0"/>
              <a:ea typeface="ＭＳ Ｐゴシック" pitchFamily="34" charset="-128"/>
              <a:cs typeface="Arial" charset="0"/>
            </a:endParaRPr>
          </a:p>
        </p:txBody>
      </p:sp>
      <p:sp>
        <p:nvSpPr>
          <p:cNvPr id="13" name="AutoShape 107"/>
          <p:cNvSpPr>
            <a:spLocks noChangeArrowheads="1"/>
          </p:cNvSpPr>
          <p:nvPr/>
        </p:nvSpPr>
        <p:spPr bwMode="auto">
          <a:xfrm rot="5400000">
            <a:off x="7698159" y="5364361"/>
            <a:ext cx="630238" cy="21590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rgbClr val="383F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14"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17</a:t>
            </a:fld>
            <a:endParaRPr lang="en-GB"/>
          </a:p>
        </p:txBody>
      </p:sp>
    </p:spTree>
    <p:extLst>
      <p:ext uri="{BB962C8B-B14F-4D97-AF65-F5344CB8AC3E}">
        <p14:creationId xmlns:p14="http://schemas.microsoft.com/office/powerpoint/2010/main" val="1391800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Residential – Private or Affordable</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124744"/>
            <a:ext cx="388401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7"/>
          <p:cNvSpPr txBox="1">
            <a:spLocks noChangeArrowheads="1"/>
          </p:cNvSpPr>
          <p:nvPr/>
        </p:nvSpPr>
        <p:spPr>
          <a:xfrm>
            <a:off x="4492683" y="1052736"/>
            <a:ext cx="5208529" cy="4032448"/>
          </a:xfrm>
          <a:prstGeom prst="rect">
            <a:avLst/>
          </a:prstGeom>
          <a:solidFill>
            <a:schemeClr val="bg1">
              <a:lumMod val="9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1" dirty="0" smtClean="0"/>
              <a:t>Description</a:t>
            </a:r>
          </a:p>
          <a:p>
            <a:pPr marL="0" indent="0">
              <a:buNone/>
            </a:pPr>
            <a:r>
              <a:rPr lang="en-GB" sz="1200" dirty="0" smtClean="0"/>
              <a:t>Provision of up to nine residential units sale at either market rates or for affordable housing.  The rear of the site may be developed to create five terraced house units (as shown opposite) or up to nine flats in a single block.</a:t>
            </a:r>
          </a:p>
          <a:p>
            <a:pPr marL="0" indent="0">
              <a:buNone/>
            </a:pPr>
            <a:r>
              <a:rPr lang="en-GB" sz="1200" dirty="0"/>
              <a:t>This option is viable with either the rear half of the site only, </a:t>
            </a:r>
            <a:r>
              <a:rPr lang="en-GB" sz="1200" dirty="0" smtClean="0"/>
              <a:t>or to incorporate the whole site.</a:t>
            </a:r>
          </a:p>
          <a:p>
            <a:r>
              <a:rPr lang="en-GB" sz="1200" b="1" dirty="0" smtClean="0"/>
              <a:t>Benefits</a:t>
            </a:r>
          </a:p>
          <a:p>
            <a:pPr marL="0" indent="0">
              <a:buNone/>
            </a:pPr>
            <a:r>
              <a:rPr lang="en-GB" sz="1200" dirty="0" smtClean="0"/>
              <a:t>Aligned </a:t>
            </a:r>
            <a:r>
              <a:rPr lang="en-GB" sz="1200" dirty="0"/>
              <a:t>with </a:t>
            </a:r>
            <a:r>
              <a:rPr lang="en-GB" sz="1200" dirty="0" smtClean="0"/>
              <a:t>WDC </a:t>
            </a:r>
            <a:r>
              <a:rPr lang="en-GB" sz="1200" dirty="0"/>
              <a:t>strategic </a:t>
            </a:r>
            <a:r>
              <a:rPr lang="en-GB" sz="1200" dirty="0" smtClean="0"/>
              <a:t>objectives around housing.</a:t>
            </a:r>
          </a:p>
          <a:p>
            <a:pPr marL="0" indent="0">
              <a:buNone/>
            </a:pPr>
            <a:r>
              <a:rPr lang="en-GB" sz="1200" dirty="0" smtClean="0"/>
              <a:t>Generates maximum possible capital return for the site.</a:t>
            </a:r>
          </a:p>
          <a:p>
            <a:pPr marL="0" indent="0">
              <a:buNone/>
            </a:pPr>
            <a:r>
              <a:rPr lang="en-GB" sz="1200" dirty="0" smtClean="0"/>
              <a:t>There is an opportunity to generate either a one-off capital receipt or on-going income, depending on the on tenure agreement negotiated with the provider.</a:t>
            </a:r>
          </a:p>
          <a:p>
            <a:r>
              <a:rPr lang="en-GB" sz="1200" b="1" dirty="0" smtClean="0"/>
              <a:t>CONCERNS</a:t>
            </a:r>
          </a:p>
          <a:p>
            <a:pPr marL="0" indent="0">
              <a:buNone/>
            </a:pPr>
            <a:r>
              <a:rPr lang="en-GB" sz="1200" dirty="0" smtClean="0"/>
              <a:t>Overall alignment with WDC’s strategic objectives around cultural / heritage and community benefit is poor, and this may lead to low stakeholder acceptability.  The financial return is also low, taken in relation to the cost and risks associated with the enabling package.</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858795387"/>
              </p:ext>
            </p:extLst>
          </p:nvPr>
        </p:nvGraphicFramePr>
        <p:xfrm>
          <a:off x="4492683" y="5511842"/>
          <a:ext cx="5208528" cy="1005840"/>
        </p:xfrm>
        <a:graphic>
          <a:graphicData uri="http://schemas.openxmlformats.org/drawingml/2006/table">
            <a:tbl>
              <a:tblPr firstRow="1" bandRow="1">
                <a:tableStyleId>{7DF18680-E054-41AD-8BC1-D1AEF772440D}</a:tableStyleId>
              </a:tblPr>
              <a:tblGrid>
                <a:gridCol w="868088"/>
                <a:gridCol w="868088"/>
                <a:gridCol w="868088"/>
                <a:gridCol w="868088"/>
                <a:gridCol w="868088"/>
                <a:gridCol w="868088"/>
              </a:tblGrid>
              <a:tr h="265007">
                <a:tc>
                  <a:txBody>
                    <a:bodyPr/>
                    <a:lstStyle/>
                    <a:p>
                      <a:pPr algn="ctr"/>
                      <a:r>
                        <a:rPr lang="en-GB" sz="1200" b="1" dirty="0" smtClean="0"/>
                        <a:t>Tenure</a:t>
                      </a:r>
                      <a:endParaRPr lang="en-GB" sz="1200" b="1" dirty="0"/>
                    </a:p>
                  </a:txBody>
                  <a:tcPr/>
                </a:tc>
                <a:tc>
                  <a:txBody>
                    <a:bodyPr/>
                    <a:lstStyle/>
                    <a:p>
                      <a:pPr algn="ctr"/>
                      <a:r>
                        <a:rPr lang="en-GB" sz="1200" dirty="0" smtClean="0"/>
                        <a:t>Masters House</a:t>
                      </a:r>
                      <a:endParaRPr lang="en-GB" sz="1200" dirty="0"/>
                    </a:p>
                  </a:txBody>
                  <a:tcPr/>
                </a:tc>
                <a:tc>
                  <a:txBody>
                    <a:bodyPr/>
                    <a:lstStyle/>
                    <a:p>
                      <a:pPr algn="ctr"/>
                      <a:r>
                        <a:rPr lang="en-GB" sz="1200" dirty="0" smtClean="0"/>
                        <a:t>Chapel</a:t>
                      </a:r>
                      <a:endParaRPr lang="en-GB" sz="1200" dirty="0"/>
                    </a:p>
                  </a:txBody>
                  <a:tcPr/>
                </a:tc>
                <a:tc>
                  <a:txBody>
                    <a:bodyPr/>
                    <a:lstStyle/>
                    <a:p>
                      <a:pPr algn="ctr"/>
                      <a:r>
                        <a:rPr lang="en-GB" sz="1200" dirty="0" smtClean="0"/>
                        <a:t>Front</a:t>
                      </a:r>
                      <a:endParaRPr lang="en-GB" sz="1200" dirty="0"/>
                    </a:p>
                  </a:txBody>
                  <a:tcPr/>
                </a:tc>
                <a:tc>
                  <a:txBody>
                    <a:bodyPr/>
                    <a:lstStyle/>
                    <a:p>
                      <a:pPr algn="ctr"/>
                      <a:r>
                        <a:rPr lang="en-GB" sz="1200" dirty="0" smtClean="0"/>
                        <a:t>Rear (Terrace)</a:t>
                      </a:r>
                      <a:endParaRPr lang="en-GB" sz="1200" dirty="0"/>
                    </a:p>
                  </a:txBody>
                  <a:tcPr/>
                </a:tc>
                <a:tc>
                  <a:txBody>
                    <a:bodyPr/>
                    <a:lstStyle/>
                    <a:p>
                      <a:pPr algn="ctr"/>
                      <a:r>
                        <a:rPr lang="en-GB" sz="1200" dirty="0" smtClean="0"/>
                        <a:t>Rear (Block)</a:t>
                      </a:r>
                      <a:endParaRPr lang="en-GB" sz="1200" dirty="0"/>
                    </a:p>
                  </a:txBody>
                  <a:tcPr/>
                </a:tc>
              </a:tr>
              <a:tr h="265007">
                <a:tc>
                  <a:txBody>
                    <a:bodyPr/>
                    <a:lstStyle/>
                    <a:p>
                      <a:pPr algn="ctr"/>
                      <a:r>
                        <a:rPr lang="en-GB" sz="1200" b="1" dirty="0" smtClean="0"/>
                        <a:t>Private</a:t>
                      </a:r>
                      <a:endParaRPr lang="en-GB" sz="1200" b="1" dirty="0"/>
                    </a:p>
                  </a:txBody>
                  <a:tcPr/>
                </a:tc>
                <a:tc>
                  <a:txBody>
                    <a:bodyPr/>
                    <a:lstStyle/>
                    <a:p>
                      <a:pPr algn="ctr"/>
                      <a:r>
                        <a:rPr lang="en-GB" sz="1200" dirty="0" smtClean="0"/>
                        <a:t>£46k</a:t>
                      </a:r>
                      <a:endParaRPr lang="en-GB" sz="1200" dirty="0"/>
                    </a:p>
                  </a:txBody>
                  <a:tcPr/>
                </a:tc>
                <a:tc>
                  <a:txBody>
                    <a:bodyPr/>
                    <a:lstStyle/>
                    <a:p>
                      <a:pPr algn="ctr"/>
                      <a:r>
                        <a:rPr lang="en-GB" sz="1200" dirty="0" smtClean="0"/>
                        <a:t>Not viable</a:t>
                      </a:r>
                      <a:endParaRPr lang="en-GB" sz="1200" dirty="0"/>
                    </a:p>
                  </a:txBody>
                  <a:tcPr/>
                </a:tc>
                <a:tc>
                  <a:txBody>
                    <a:bodyPr/>
                    <a:lstStyle/>
                    <a:p>
                      <a:pPr algn="ctr"/>
                      <a:r>
                        <a:rPr lang="en-GB" sz="1200" dirty="0" smtClean="0"/>
                        <a:t>£56k</a:t>
                      </a:r>
                      <a:endParaRPr lang="en-GB" sz="1200" dirty="0"/>
                    </a:p>
                  </a:txBody>
                  <a:tcPr/>
                </a:tc>
                <a:tc>
                  <a:txBody>
                    <a:bodyPr/>
                    <a:lstStyle/>
                    <a:p>
                      <a:pPr algn="ctr"/>
                      <a:r>
                        <a:rPr lang="en-GB" sz="1200" dirty="0" smtClean="0"/>
                        <a:t>£176k</a:t>
                      </a:r>
                      <a:endParaRPr lang="en-GB" sz="1200" dirty="0"/>
                    </a:p>
                  </a:txBody>
                  <a:tcPr/>
                </a:tc>
                <a:tc>
                  <a:txBody>
                    <a:bodyPr/>
                    <a:lstStyle/>
                    <a:p>
                      <a:pPr algn="ctr"/>
                      <a:r>
                        <a:rPr lang="en-GB" sz="1200" dirty="0" smtClean="0"/>
                        <a:t>£135k</a:t>
                      </a:r>
                      <a:endParaRPr lang="en-GB" sz="1200" dirty="0"/>
                    </a:p>
                  </a:txBody>
                  <a:tcPr/>
                </a:tc>
              </a:tr>
              <a:tr h="265007">
                <a:tc>
                  <a:txBody>
                    <a:bodyPr/>
                    <a:lstStyle/>
                    <a:p>
                      <a:pPr algn="ctr"/>
                      <a:r>
                        <a:rPr lang="en-GB" sz="1200" b="1" dirty="0" smtClean="0"/>
                        <a:t>Afford</a:t>
                      </a:r>
                      <a:endParaRPr lang="en-GB"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Not viable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Not viable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Not viable</a:t>
                      </a:r>
                    </a:p>
                  </a:txBody>
                  <a:tcPr/>
                </a:tc>
                <a:tc>
                  <a:txBody>
                    <a:bodyPr/>
                    <a:lstStyle/>
                    <a:p>
                      <a:pPr algn="ctr"/>
                      <a:r>
                        <a:rPr lang="en-GB" sz="1200" dirty="0" smtClean="0"/>
                        <a:t>£8k</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Not viable</a:t>
                      </a:r>
                    </a:p>
                  </a:txBody>
                  <a:tcPr/>
                </a:tc>
              </a:tr>
            </a:tbl>
          </a:graphicData>
        </a:graphic>
      </p:graphicFrame>
      <p:sp>
        <p:nvSpPr>
          <p:cNvPr id="14" name="Rectangle 19"/>
          <p:cNvSpPr>
            <a:spLocks noChangeArrowheads="1"/>
          </p:cNvSpPr>
          <p:nvPr/>
        </p:nvSpPr>
        <p:spPr bwMode="auto">
          <a:xfrm>
            <a:off x="4492683" y="5135708"/>
            <a:ext cx="5208528" cy="358775"/>
          </a:xfrm>
          <a:prstGeom prst="rect">
            <a:avLst/>
          </a:prstGeom>
          <a:solidFill>
            <a:schemeClr val="tx1">
              <a:lumMod val="75000"/>
              <a:lumOff val="25000"/>
            </a:schemeClr>
          </a:solidFill>
          <a:ln w="28575" algn="ctr">
            <a:solidFill>
              <a:schemeClr val="bg1"/>
            </a:solidFill>
            <a:miter lim="800000"/>
            <a:headEnd/>
            <a:tailEnd/>
          </a:ln>
        </p:spPr>
        <p:txBody>
          <a:bodyPr wrap="square" anchor="ctr"/>
          <a:lstStyle/>
          <a:p>
            <a:pPr algn="ctr" defTabSz="457200" rtl="0" fontAlgn="base">
              <a:spcBef>
                <a:spcPct val="0"/>
              </a:spcBef>
              <a:spcAft>
                <a:spcPct val="0"/>
              </a:spcAft>
              <a:defRPr/>
            </a:pPr>
            <a:r>
              <a:rPr lang="en-GB" sz="1400" b="1" kern="1200" dirty="0" smtClean="0">
                <a:solidFill>
                  <a:schemeClr val="bg1"/>
                </a:solidFill>
                <a:latin typeface="Arial" charset="0"/>
                <a:ea typeface="ＭＳ Ｐゴシック" pitchFamily="34" charset="-128"/>
                <a:cs typeface="Arial" charset="0"/>
              </a:rPr>
              <a:t>Estimated Capital Receipts </a:t>
            </a:r>
            <a:r>
              <a:rPr lang="en-GB" sz="1100" b="1" kern="1200" dirty="0" smtClean="0">
                <a:solidFill>
                  <a:schemeClr val="bg1"/>
                </a:solidFill>
                <a:latin typeface="Arial" charset="0"/>
                <a:ea typeface="ＭＳ Ｐゴシック" pitchFamily="34" charset="-128"/>
                <a:cs typeface="Arial" charset="0"/>
              </a:rPr>
              <a:t>(assumed enabling works complete)</a:t>
            </a:r>
            <a:endParaRPr lang="en-GB" sz="1400" b="1" kern="1200" dirty="0">
              <a:solidFill>
                <a:schemeClr val="bg1"/>
              </a:solidFill>
              <a:latin typeface="Arial" charset="0"/>
              <a:ea typeface="ＭＳ Ｐゴシック" pitchFamily="34" charset="-128"/>
              <a:cs typeface="Arial" charset="0"/>
            </a:endParaRPr>
          </a:p>
        </p:txBody>
      </p:sp>
      <p:sp>
        <p:nvSpPr>
          <p:cNvPr id="15" name="Rectangle 17"/>
          <p:cNvSpPr txBox="1">
            <a:spLocks noChangeArrowheads="1"/>
          </p:cNvSpPr>
          <p:nvPr/>
        </p:nvSpPr>
        <p:spPr>
          <a:xfrm>
            <a:off x="4496999" y="1052736"/>
            <a:ext cx="5208529" cy="247836"/>
          </a:xfrm>
          <a:prstGeom prst="rect">
            <a:avLst/>
          </a:prstGeom>
          <a:solidFill>
            <a:schemeClr val="tx1">
              <a:lumMod val="65000"/>
              <a:lumOff val="3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DESCRIPTION</a:t>
            </a:r>
            <a:endParaRPr lang="en-GB" sz="1200" dirty="0" smtClean="0">
              <a:solidFill>
                <a:schemeClr val="bg1"/>
              </a:solidFill>
            </a:endParaRPr>
          </a:p>
          <a:p>
            <a:endParaRPr lang="en-GB" sz="1200" dirty="0" smtClean="0">
              <a:solidFill>
                <a:schemeClr val="bg1"/>
              </a:solidFill>
            </a:endParaRPr>
          </a:p>
          <a:p>
            <a:endParaRPr lang="en-GB" sz="1200" dirty="0" smtClean="0">
              <a:solidFill>
                <a:schemeClr val="bg1"/>
              </a:solidFill>
            </a:endParaRPr>
          </a:p>
        </p:txBody>
      </p:sp>
      <p:sp>
        <p:nvSpPr>
          <p:cNvPr id="16" name="Rectangle 17"/>
          <p:cNvSpPr txBox="1">
            <a:spLocks noChangeArrowheads="1"/>
          </p:cNvSpPr>
          <p:nvPr/>
        </p:nvSpPr>
        <p:spPr>
          <a:xfrm>
            <a:off x="4486079" y="2564904"/>
            <a:ext cx="5208529" cy="247836"/>
          </a:xfrm>
          <a:prstGeom prst="rect">
            <a:avLst/>
          </a:prstGeom>
          <a:solidFill>
            <a:schemeClr val="accent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accent4"/>
                </a:solidFill>
              </a:rPr>
              <a:t>BENEFITS</a:t>
            </a:r>
            <a:endParaRPr lang="en-GB" sz="1200" dirty="0" smtClean="0">
              <a:solidFill>
                <a:schemeClr val="accent4"/>
              </a:solidFill>
            </a:endParaRPr>
          </a:p>
          <a:p>
            <a:endParaRPr lang="en-GB" sz="1200" dirty="0" smtClean="0">
              <a:solidFill>
                <a:schemeClr val="accent4"/>
              </a:solidFill>
            </a:endParaRPr>
          </a:p>
          <a:p>
            <a:endParaRPr lang="en-GB" sz="1200" dirty="0" smtClean="0">
              <a:solidFill>
                <a:schemeClr val="accent4"/>
              </a:solidFill>
            </a:endParaRPr>
          </a:p>
        </p:txBody>
      </p:sp>
      <p:sp>
        <p:nvSpPr>
          <p:cNvPr id="17" name="Rectangle 17"/>
          <p:cNvSpPr txBox="1">
            <a:spLocks noChangeArrowheads="1"/>
          </p:cNvSpPr>
          <p:nvPr/>
        </p:nvSpPr>
        <p:spPr>
          <a:xfrm>
            <a:off x="4486078" y="4005064"/>
            <a:ext cx="5208529" cy="247836"/>
          </a:xfrm>
          <a:prstGeom prst="rect">
            <a:avLst/>
          </a:prstGeom>
          <a:solidFill>
            <a:schemeClr val="tx2"/>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CONCERNS</a:t>
            </a:r>
            <a:endParaRPr lang="en-GB" sz="1200" dirty="0" smtClean="0">
              <a:solidFill>
                <a:schemeClr val="bg1"/>
              </a:solidFill>
            </a:endParaRPr>
          </a:p>
          <a:p>
            <a:endParaRPr lang="en-GB" sz="1200" dirty="0" smtClean="0">
              <a:solidFill>
                <a:schemeClr val="bg1"/>
              </a:solidFill>
            </a:endParaRPr>
          </a:p>
        </p:txBody>
      </p:sp>
      <p:pic>
        <p:nvPicPr>
          <p:cNvPr id="307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29264" y="220134"/>
            <a:ext cx="2304256" cy="68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18</a:t>
            </a:fld>
            <a:endParaRPr lang="en-GB"/>
          </a:p>
        </p:txBody>
      </p:sp>
    </p:spTree>
    <p:extLst>
      <p:ext uri="{BB962C8B-B14F-4D97-AF65-F5344CB8AC3E}">
        <p14:creationId xmlns:p14="http://schemas.microsoft.com/office/powerpoint/2010/main" val="1435767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1392" y="96886"/>
            <a:ext cx="1023664" cy="1072482"/>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Order of St Lazarus of Jerusalem</a:t>
            </a:r>
            <a:endParaRPr lang="en-GB"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14" y="1196752"/>
            <a:ext cx="3764006"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7"/>
          <p:cNvSpPr txBox="1">
            <a:spLocks noChangeArrowheads="1"/>
          </p:cNvSpPr>
          <p:nvPr/>
        </p:nvSpPr>
        <p:spPr>
          <a:xfrm>
            <a:off x="4492683" y="1196752"/>
            <a:ext cx="5208529" cy="4824535"/>
          </a:xfrm>
          <a:prstGeom prst="rect">
            <a:avLst/>
          </a:prstGeom>
          <a:solidFill>
            <a:schemeClr val="bg1">
              <a:lumMod val="9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1" dirty="0" smtClean="0"/>
              <a:t>Description</a:t>
            </a:r>
          </a:p>
          <a:p>
            <a:pPr marL="0" indent="0">
              <a:buNone/>
            </a:pPr>
            <a:r>
              <a:rPr lang="en-GB" sz="1200" dirty="0" smtClean="0"/>
              <a:t>The Order of St Lazarus of Jerusalem have indicated that they may wish to acquire the front half of the site and to convert the Master’s House into an office  (incorporating a heritage / educational facility), and to return the chapel into a chapel.  In addition, they may wish to provide a conference / banqueting facility at the rear of the site.</a:t>
            </a:r>
          </a:p>
          <a:p>
            <a:pPr marL="0" indent="0">
              <a:buNone/>
            </a:pPr>
            <a:r>
              <a:rPr lang="en-GB" sz="1200" dirty="0" smtClean="0"/>
              <a:t>The Order is open to a partnership arrangement with WDC (or other 3</a:t>
            </a:r>
            <a:r>
              <a:rPr lang="en-GB" sz="1200" baseline="30000" dirty="0" smtClean="0"/>
              <a:t>rd</a:t>
            </a:r>
            <a:r>
              <a:rPr lang="en-GB" sz="1200" dirty="0" smtClean="0"/>
              <a:t> party) who wish to use those parts of the site which they have no use for.</a:t>
            </a:r>
          </a:p>
          <a:p>
            <a:pPr marL="0" indent="0">
              <a:buNone/>
            </a:pPr>
            <a:r>
              <a:rPr lang="en-GB" sz="1200" dirty="0" smtClean="0"/>
              <a:t>The Order </a:t>
            </a:r>
            <a:r>
              <a:rPr lang="en-GB" sz="1200" dirty="0"/>
              <a:t>currently </a:t>
            </a:r>
            <a:r>
              <a:rPr lang="en-GB" sz="1200" dirty="0" smtClean="0"/>
              <a:t>appears </a:t>
            </a:r>
            <a:r>
              <a:rPr lang="en-GB" sz="1200" dirty="0"/>
              <a:t>to be at an early stage of deciding the potential viability of acquiring and </a:t>
            </a:r>
            <a:r>
              <a:rPr lang="en-GB" sz="1200" dirty="0" smtClean="0"/>
              <a:t>developing </a:t>
            </a:r>
            <a:r>
              <a:rPr lang="en-GB" sz="1200" dirty="0"/>
              <a:t>the site for these </a:t>
            </a:r>
            <a:r>
              <a:rPr lang="en-GB" sz="1200" dirty="0" smtClean="0"/>
              <a:t>purposes.</a:t>
            </a:r>
          </a:p>
          <a:p>
            <a:r>
              <a:rPr lang="en-GB" sz="1200" b="1" dirty="0" smtClean="0"/>
              <a:t>Benefits</a:t>
            </a:r>
          </a:p>
          <a:p>
            <a:pPr marL="0" indent="0">
              <a:buNone/>
            </a:pPr>
            <a:r>
              <a:rPr lang="en-GB" sz="1200" dirty="0"/>
              <a:t>Good alignment with </a:t>
            </a:r>
            <a:r>
              <a:rPr lang="en-GB" sz="1200" dirty="0" smtClean="0"/>
              <a:t>strategic objectives around contributing to Warwick’s cultural offering.   Shared burden for meeting costs of site acquisition  and / or enabling package </a:t>
            </a:r>
            <a:r>
              <a:rPr lang="en-GB" sz="1200" dirty="0"/>
              <a:t>to prepare the site and restore existing buildings prior to development</a:t>
            </a:r>
            <a:r>
              <a:rPr lang="en-GB" sz="1200" dirty="0" smtClean="0"/>
              <a:t>.  </a:t>
            </a:r>
          </a:p>
          <a:p>
            <a:r>
              <a:rPr lang="en-GB" sz="1200" b="1" dirty="0" smtClean="0"/>
              <a:t>CONCERNS</a:t>
            </a:r>
          </a:p>
          <a:p>
            <a:pPr marL="0" indent="0">
              <a:buNone/>
            </a:pPr>
            <a:r>
              <a:rPr lang="en-GB" sz="1200" dirty="0"/>
              <a:t>The Order </a:t>
            </a:r>
            <a:r>
              <a:rPr lang="en-GB" sz="1200" dirty="0" smtClean="0"/>
              <a:t>may require any partner organisation to provide them with an income in order to meet the on-going operational and maintenance costs.</a:t>
            </a:r>
          </a:p>
          <a:p>
            <a:pPr marL="0" indent="0">
              <a:buNone/>
            </a:pPr>
            <a:r>
              <a:rPr lang="en-GB" sz="1200" dirty="0" smtClean="0"/>
              <a:t>Should the Order of St Lazarus chose to provide a conference / banqueting facility at the rear of the site, there are currently no viable partnership options which could fit with this use.  </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960" y="96886"/>
            <a:ext cx="711448" cy="100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1004888" y="3218656"/>
            <a:ext cx="2471736" cy="2595562"/>
          </a:xfrm>
          <a:custGeom>
            <a:avLst/>
            <a:gdLst>
              <a:gd name="connsiteX0" fmla="*/ 0 w 2457450"/>
              <a:gd name="connsiteY0" fmla="*/ 1651000 h 2590800"/>
              <a:gd name="connsiteX1" fmla="*/ 692150 w 2457450"/>
              <a:gd name="connsiteY1" fmla="*/ 850900 h 2590800"/>
              <a:gd name="connsiteX2" fmla="*/ 635000 w 2457450"/>
              <a:gd name="connsiteY2" fmla="*/ 800100 h 2590800"/>
              <a:gd name="connsiteX3" fmla="*/ 844550 w 2457450"/>
              <a:gd name="connsiteY3" fmla="*/ 565150 h 2590800"/>
              <a:gd name="connsiteX4" fmla="*/ 742950 w 2457450"/>
              <a:gd name="connsiteY4" fmla="*/ 514350 h 2590800"/>
              <a:gd name="connsiteX5" fmla="*/ 965200 w 2457450"/>
              <a:gd name="connsiteY5" fmla="*/ 0 h 2590800"/>
              <a:gd name="connsiteX6" fmla="*/ 2457450 w 2457450"/>
              <a:gd name="connsiteY6" fmla="*/ 895350 h 2590800"/>
              <a:gd name="connsiteX7" fmla="*/ 1212850 w 2457450"/>
              <a:gd name="connsiteY7" fmla="*/ 2590800 h 2590800"/>
              <a:gd name="connsiteX8" fmla="*/ 0 w 2457450"/>
              <a:gd name="connsiteY8" fmla="*/ 1651000 h 2590800"/>
              <a:gd name="connsiteX0" fmla="*/ 0 w 2462212"/>
              <a:gd name="connsiteY0" fmla="*/ 1660525 h 2590800"/>
              <a:gd name="connsiteX1" fmla="*/ 696912 w 2462212"/>
              <a:gd name="connsiteY1" fmla="*/ 850900 h 2590800"/>
              <a:gd name="connsiteX2" fmla="*/ 639762 w 2462212"/>
              <a:gd name="connsiteY2" fmla="*/ 800100 h 2590800"/>
              <a:gd name="connsiteX3" fmla="*/ 849312 w 2462212"/>
              <a:gd name="connsiteY3" fmla="*/ 565150 h 2590800"/>
              <a:gd name="connsiteX4" fmla="*/ 747712 w 2462212"/>
              <a:gd name="connsiteY4" fmla="*/ 514350 h 2590800"/>
              <a:gd name="connsiteX5" fmla="*/ 969962 w 2462212"/>
              <a:gd name="connsiteY5" fmla="*/ 0 h 2590800"/>
              <a:gd name="connsiteX6" fmla="*/ 2462212 w 2462212"/>
              <a:gd name="connsiteY6" fmla="*/ 895350 h 2590800"/>
              <a:gd name="connsiteX7" fmla="*/ 1217612 w 2462212"/>
              <a:gd name="connsiteY7" fmla="*/ 2590800 h 2590800"/>
              <a:gd name="connsiteX8" fmla="*/ 0 w 2462212"/>
              <a:gd name="connsiteY8" fmla="*/ 1660525 h 2590800"/>
              <a:gd name="connsiteX0" fmla="*/ 0 w 2462212"/>
              <a:gd name="connsiteY0" fmla="*/ 1660525 h 2590800"/>
              <a:gd name="connsiteX1" fmla="*/ 696912 w 2462212"/>
              <a:gd name="connsiteY1" fmla="*/ 850900 h 2590800"/>
              <a:gd name="connsiteX2" fmla="*/ 649287 w 2462212"/>
              <a:gd name="connsiteY2" fmla="*/ 804862 h 2590800"/>
              <a:gd name="connsiteX3" fmla="*/ 849312 w 2462212"/>
              <a:gd name="connsiteY3" fmla="*/ 565150 h 2590800"/>
              <a:gd name="connsiteX4" fmla="*/ 747712 w 2462212"/>
              <a:gd name="connsiteY4" fmla="*/ 514350 h 2590800"/>
              <a:gd name="connsiteX5" fmla="*/ 969962 w 2462212"/>
              <a:gd name="connsiteY5" fmla="*/ 0 h 2590800"/>
              <a:gd name="connsiteX6" fmla="*/ 2462212 w 2462212"/>
              <a:gd name="connsiteY6" fmla="*/ 895350 h 2590800"/>
              <a:gd name="connsiteX7" fmla="*/ 1217612 w 2462212"/>
              <a:gd name="connsiteY7" fmla="*/ 2590800 h 2590800"/>
              <a:gd name="connsiteX8" fmla="*/ 0 w 2462212"/>
              <a:gd name="connsiteY8" fmla="*/ 1660525 h 2590800"/>
              <a:gd name="connsiteX0" fmla="*/ 0 w 2462212"/>
              <a:gd name="connsiteY0" fmla="*/ 1660525 h 2590800"/>
              <a:gd name="connsiteX1" fmla="*/ 692150 w 2462212"/>
              <a:gd name="connsiteY1" fmla="*/ 850900 h 2590800"/>
              <a:gd name="connsiteX2" fmla="*/ 649287 w 2462212"/>
              <a:gd name="connsiteY2" fmla="*/ 804862 h 2590800"/>
              <a:gd name="connsiteX3" fmla="*/ 849312 w 2462212"/>
              <a:gd name="connsiteY3" fmla="*/ 565150 h 2590800"/>
              <a:gd name="connsiteX4" fmla="*/ 747712 w 2462212"/>
              <a:gd name="connsiteY4" fmla="*/ 514350 h 2590800"/>
              <a:gd name="connsiteX5" fmla="*/ 969962 w 2462212"/>
              <a:gd name="connsiteY5" fmla="*/ 0 h 2590800"/>
              <a:gd name="connsiteX6" fmla="*/ 2462212 w 2462212"/>
              <a:gd name="connsiteY6" fmla="*/ 895350 h 2590800"/>
              <a:gd name="connsiteX7" fmla="*/ 1217612 w 2462212"/>
              <a:gd name="connsiteY7" fmla="*/ 2590800 h 2590800"/>
              <a:gd name="connsiteX8" fmla="*/ 0 w 2462212"/>
              <a:gd name="connsiteY8" fmla="*/ 1660525 h 2590800"/>
              <a:gd name="connsiteX0" fmla="*/ 0 w 2462212"/>
              <a:gd name="connsiteY0" fmla="*/ 1660525 h 2590800"/>
              <a:gd name="connsiteX1" fmla="*/ 692150 w 2462212"/>
              <a:gd name="connsiteY1" fmla="*/ 850900 h 2590800"/>
              <a:gd name="connsiteX2" fmla="*/ 649287 w 2462212"/>
              <a:gd name="connsiteY2" fmla="*/ 804862 h 2590800"/>
              <a:gd name="connsiteX3" fmla="*/ 837406 w 2462212"/>
              <a:gd name="connsiteY3" fmla="*/ 586582 h 2590800"/>
              <a:gd name="connsiteX4" fmla="*/ 747712 w 2462212"/>
              <a:gd name="connsiteY4" fmla="*/ 514350 h 2590800"/>
              <a:gd name="connsiteX5" fmla="*/ 969962 w 2462212"/>
              <a:gd name="connsiteY5" fmla="*/ 0 h 2590800"/>
              <a:gd name="connsiteX6" fmla="*/ 2462212 w 2462212"/>
              <a:gd name="connsiteY6" fmla="*/ 895350 h 2590800"/>
              <a:gd name="connsiteX7" fmla="*/ 1217612 w 2462212"/>
              <a:gd name="connsiteY7" fmla="*/ 2590800 h 2590800"/>
              <a:gd name="connsiteX8" fmla="*/ 0 w 2462212"/>
              <a:gd name="connsiteY8" fmla="*/ 1660525 h 2590800"/>
              <a:gd name="connsiteX0" fmla="*/ 0 w 2462212"/>
              <a:gd name="connsiteY0" fmla="*/ 1667668 h 2597943"/>
              <a:gd name="connsiteX1" fmla="*/ 692150 w 2462212"/>
              <a:gd name="connsiteY1" fmla="*/ 858043 h 2597943"/>
              <a:gd name="connsiteX2" fmla="*/ 649287 w 2462212"/>
              <a:gd name="connsiteY2" fmla="*/ 812005 h 2597943"/>
              <a:gd name="connsiteX3" fmla="*/ 837406 w 2462212"/>
              <a:gd name="connsiteY3" fmla="*/ 593725 h 2597943"/>
              <a:gd name="connsiteX4" fmla="*/ 747712 w 2462212"/>
              <a:gd name="connsiteY4" fmla="*/ 521493 h 2597943"/>
              <a:gd name="connsiteX5" fmla="*/ 967580 w 2462212"/>
              <a:gd name="connsiteY5" fmla="*/ 0 h 2597943"/>
              <a:gd name="connsiteX6" fmla="*/ 2462212 w 2462212"/>
              <a:gd name="connsiteY6" fmla="*/ 902493 h 2597943"/>
              <a:gd name="connsiteX7" fmla="*/ 1217612 w 2462212"/>
              <a:gd name="connsiteY7" fmla="*/ 2597943 h 2597943"/>
              <a:gd name="connsiteX8" fmla="*/ 0 w 2462212"/>
              <a:gd name="connsiteY8" fmla="*/ 1667668 h 2597943"/>
              <a:gd name="connsiteX0" fmla="*/ 0 w 2476499"/>
              <a:gd name="connsiteY0" fmla="*/ 1667668 h 2597943"/>
              <a:gd name="connsiteX1" fmla="*/ 692150 w 2476499"/>
              <a:gd name="connsiteY1" fmla="*/ 858043 h 2597943"/>
              <a:gd name="connsiteX2" fmla="*/ 649287 w 2476499"/>
              <a:gd name="connsiteY2" fmla="*/ 812005 h 2597943"/>
              <a:gd name="connsiteX3" fmla="*/ 837406 w 2476499"/>
              <a:gd name="connsiteY3" fmla="*/ 593725 h 2597943"/>
              <a:gd name="connsiteX4" fmla="*/ 747712 w 2476499"/>
              <a:gd name="connsiteY4" fmla="*/ 521493 h 2597943"/>
              <a:gd name="connsiteX5" fmla="*/ 967580 w 2476499"/>
              <a:gd name="connsiteY5" fmla="*/ 0 h 2597943"/>
              <a:gd name="connsiteX6" fmla="*/ 2476499 w 2476499"/>
              <a:gd name="connsiteY6" fmla="*/ 902493 h 2597943"/>
              <a:gd name="connsiteX7" fmla="*/ 1217612 w 2476499"/>
              <a:gd name="connsiteY7" fmla="*/ 2597943 h 2597943"/>
              <a:gd name="connsiteX8" fmla="*/ 0 w 2476499"/>
              <a:gd name="connsiteY8" fmla="*/ 1667668 h 2597943"/>
              <a:gd name="connsiteX0" fmla="*/ 0 w 2471736"/>
              <a:gd name="connsiteY0" fmla="*/ 1667668 h 2597943"/>
              <a:gd name="connsiteX1" fmla="*/ 692150 w 2471736"/>
              <a:gd name="connsiteY1" fmla="*/ 858043 h 2597943"/>
              <a:gd name="connsiteX2" fmla="*/ 649287 w 2471736"/>
              <a:gd name="connsiteY2" fmla="*/ 812005 h 2597943"/>
              <a:gd name="connsiteX3" fmla="*/ 837406 w 2471736"/>
              <a:gd name="connsiteY3" fmla="*/ 593725 h 2597943"/>
              <a:gd name="connsiteX4" fmla="*/ 747712 w 2471736"/>
              <a:gd name="connsiteY4" fmla="*/ 521493 h 2597943"/>
              <a:gd name="connsiteX5" fmla="*/ 967580 w 2471736"/>
              <a:gd name="connsiteY5" fmla="*/ 0 h 2597943"/>
              <a:gd name="connsiteX6" fmla="*/ 2471736 w 2471736"/>
              <a:gd name="connsiteY6" fmla="*/ 902493 h 2597943"/>
              <a:gd name="connsiteX7" fmla="*/ 1217612 w 2471736"/>
              <a:gd name="connsiteY7" fmla="*/ 2597943 h 2597943"/>
              <a:gd name="connsiteX8" fmla="*/ 0 w 2471736"/>
              <a:gd name="connsiteY8" fmla="*/ 1667668 h 2597943"/>
              <a:gd name="connsiteX0" fmla="*/ 0 w 2471736"/>
              <a:gd name="connsiteY0" fmla="*/ 1667668 h 2588418"/>
              <a:gd name="connsiteX1" fmla="*/ 692150 w 2471736"/>
              <a:gd name="connsiteY1" fmla="*/ 858043 h 2588418"/>
              <a:gd name="connsiteX2" fmla="*/ 649287 w 2471736"/>
              <a:gd name="connsiteY2" fmla="*/ 812005 h 2588418"/>
              <a:gd name="connsiteX3" fmla="*/ 837406 w 2471736"/>
              <a:gd name="connsiteY3" fmla="*/ 593725 h 2588418"/>
              <a:gd name="connsiteX4" fmla="*/ 747712 w 2471736"/>
              <a:gd name="connsiteY4" fmla="*/ 521493 h 2588418"/>
              <a:gd name="connsiteX5" fmla="*/ 967580 w 2471736"/>
              <a:gd name="connsiteY5" fmla="*/ 0 h 2588418"/>
              <a:gd name="connsiteX6" fmla="*/ 2471736 w 2471736"/>
              <a:gd name="connsiteY6" fmla="*/ 902493 h 2588418"/>
              <a:gd name="connsiteX7" fmla="*/ 1229518 w 2471736"/>
              <a:gd name="connsiteY7" fmla="*/ 2588418 h 2588418"/>
              <a:gd name="connsiteX8" fmla="*/ 0 w 2471736"/>
              <a:gd name="connsiteY8" fmla="*/ 1667668 h 2588418"/>
              <a:gd name="connsiteX0" fmla="*/ 0 w 2471736"/>
              <a:gd name="connsiteY0" fmla="*/ 1667668 h 2595562"/>
              <a:gd name="connsiteX1" fmla="*/ 692150 w 2471736"/>
              <a:gd name="connsiteY1" fmla="*/ 858043 h 2595562"/>
              <a:gd name="connsiteX2" fmla="*/ 649287 w 2471736"/>
              <a:gd name="connsiteY2" fmla="*/ 812005 h 2595562"/>
              <a:gd name="connsiteX3" fmla="*/ 837406 w 2471736"/>
              <a:gd name="connsiteY3" fmla="*/ 593725 h 2595562"/>
              <a:gd name="connsiteX4" fmla="*/ 747712 w 2471736"/>
              <a:gd name="connsiteY4" fmla="*/ 521493 h 2595562"/>
              <a:gd name="connsiteX5" fmla="*/ 967580 w 2471736"/>
              <a:gd name="connsiteY5" fmla="*/ 0 h 2595562"/>
              <a:gd name="connsiteX6" fmla="*/ 2471736 w 2471736"/>
              <a:gd name="connsiteY6" fmla="*/ 902493 h 2595562"/>
              <a:gd name="connsiteX7" fmla="*/ 1229518 w 2471736"/>
              <a:gd name="connsiteY7" fmla="*/ 2595562 h 2595562"/>
              <a:gd name="connsiteX8" fmla="*/ 0 w 2471736"/>
              <a:gd name="connsiteY8" fmla="*/ 1667668 h 259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736" h="2595562">
                <a:moveTo>
                  <a:pt x="0" y="1667668"/>
                </a:moveTo>
                <a:lnTo>
                  <a:pt x="692150" y="858043"/>
                </a:lnTo>
                <a:lnTo>
                  <a:pt x="649287" y="812005"/>
                </a:lnTo>
                <a:lnTo>
                  <a:pt x="837406" y="593725"/>
                </a:lnTo>
                <a:lnTo>
                  <a:pt x="747712" y="521493"/>
                </a:lnTo>
                <a:lnTo>
                  <a:pt x="967580" y="0"/>
                </a:lnTo>
                <a:lnTo>
                  <a:pt x="2471736" y="902493"/>
                </a:lnTo>
                <a:lnTo>
                  <a:pt x="1229518" y="2595562"/>
                </a:lnTo>
                <a:lnTo>
                  <a:pt x="0" y="1667668"/>
                </a:lnTo>
                <a:close/>
              </a:path>
            </a:pathLst>
          </a:custGeom>
          <a:solidFill>
            <a:srgbClr val="B6DF1A">
              <a:alpha val="50196"/>
            </a:srgbClr>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3100908" y="2988831"/>
            <a:ext cx="1132011" cy="338554"/>
          </a:xfrm>
          <a:prstGeom prst="rect">
            <a:avLst/>
          </a:prstGeom>
          <a:solidFill>
            <a:schemeClr val="bg1">
              <a:lumMod val="95000"/>
            </a:schemeClr>
          </a:solidFill>
        </p:spPr>
        <p:txBody>
          <a:bodyPr wrap="square" rtlCol="0">
            <a:spAutoFit/>
          </a:bodyPr>
          <a:lstStyle/>
          <a:p>
            <a:pPr algn="l">
              <a:buNone/>
            </a:pPr>
            <a:r>
              <a:rPr lang="en-GB" sz="800" b="1" dirty="0" smtClean="0">
                <a:solidFill>
                  <a:schemeClr val="tx1"/>
                </a:solidFill>
              </a:rPr>
              <a:t>Office and Cultural / Heritage Facility</a:t>
            </a:r>
            <a:endParaRPr lang="en-GB" sz="800" b="0" dirty="0" smtClean="0">
              <a:solidFill>
                <a:schemeClr val="tx1"/>
              </a:solidFill>
            </a:endParaRPr>
          </a:p>
        </p:txBody>
      </p:sp>
      <p:cxnSp>
        <p:nvCxnSpPr>
          <p:cNvPr id="13" name="Straight Connector 12"/>
          <p:cNvCxnSpPr>
            <a:stCxn id="12" idx="1"/>
          </p:cNvCxnSpPr>
          <p:nvPr/>
        </p:nvCxnSpPr>
        <p:spPr>
          <a:xfrm flipH="1">
            <a:off x="2416834" y="3158108"/>
            <a:ext cx="684074" cy="846956"/>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2925728" y="5125730"/>
            <a:ext cx="1018380" cy="215444"/>
          </a:xfrm>
          <a:prstGeom prst="rect">
            <a:avLst/>
          </a:prstGeom>
          <a:solidFill>
            <a:schemeClr val="bg1">
              <a:lumMod val="95000"/>
            </a:schemeClr>
          </a:solidFill>
        </p:spPr>
        <p:txBody>
          <a:bodyPr wrap="square" rtlCol="0">
            <a:spAutoFit/>
          </a:bodyPr>
          <a:lstStyle/>
          <a:p>
            <a:pPr algn="l">
              <a:buNone/>
            </a:pPr>
            <a:r>
              <a:rPr lang="en-GB" sz="800" b="1" dirty="0" smtClean="0">
                <a:solidFill>
                  <a:schemeClr val="tx1"/>
                </a:solidFill>
              </a:rPr>
              <a:t>Chapel</a:t>
            </a:r>
            <a:endParaRPr lang="en-GB" sz="800" b="0" dirty="0" smtClean="0">
              <a:solidFill>
                <a:schemeClr val="tx1"/>
              </a:solidFill>
            </a:endParaRPr>
          </a:p>
        </p:txBody>
      </p:sp>
      <p:cxnSp>
        <p:nvCxnSpPr>
          <p:cNvPr id="17" name="Straight Connector 16"/>
          <p:cNvCxnSpPr>
            <a:stCxn id="16" idx="1"/>
          </p:cNvCxnSpPr>
          <p:nvPr/>
        </p:nvCxnSpPr>
        <p:spPr>
          <a:xfrm flipH="1">
            <a:off x="2350917" y="5233452"/>
            <a:ext cx="574811" cy="126159"/>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713186" y="2420888"/>
            <a:ext cx="1018380" cy="461665"/>
          </a:xfrm>
          <a:prstGeom prst="rect">
            <a:avLst/>
          </a:prstGeom>
          <a:solidFill>
            <a:schemeClr val="bg1">
              <a:lumMod val="95000"/>
            </a:schemeClr>
          </a:solidFill>
        </p:spPr>
        <p:txBody>
          <a:bodyPr wrap="square" rtlCol="0">
            <a:spAutoFit/>
          </a:bodyPr>
          <a:lstStyle/>
          <a:p>
            <a:pPr algn="l">
              <a:buNone/>
            </a:pPr>
            <a:r>
              <a:rPr lang="en-GB" sz="800" b="1" dirty="0" smtClean="0">
                <a:solidFill>
                  <a:schemeClr val="tx1"/>
                </a:solidFill>
              </a:rPr>
              <a:t>Conference / banqueting facility (Option)</a:t>
            </a:r>
            <a:endParaRPr lang="en-GB" sz="800" b="0" dirty="0" smtClean="0">
              <a:solidFill>
                <a:schemeClr val="tx1"/>
              </a:solidFill>
            </a:endParaRPr>
          </a:p>
        </p:txBody>
      </p:sp>
      <p:sp>
        <p:nvSpPr>
          <p:cNvPr id="11" name="Rectangle 10"/>
          <p:cNvSpPr/>
          <p:nvPr/>
        </p:nvSpPr>
        <p:spPr>
          <a:xfrm rot="1842369">
            <a:off x="1778056" y="1702130"/>
            <a:ext cx="709658" cy="511410"/>
          </a:xfrm>
          <a:prstGeom prst="rect">
            <a:avLst/>
          </a:prstGeom>
          <a:solidFill>
            <a:schemeClr val="tx2">
              <a:alpha val="50000"/>
            </a:scheme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23" name="Straight Connector 22"/>
          <p:cNvCxnSpPr>
            <a:endCxn id="11" idx="2"/>
          </p:cNvCxnSpPr>
          <p:nvPr/>
        </p:nvCxnSpPr>
        <p:spPr>
          <a:xfrm flipV="1">
            <a:off x="1697231" y="2177690"/>
            <a:ext cx="305082" cy="243198"/>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8" name="Rectangle 17"/>
          <p:cNvSpPr txBox="1">
            <a:spLocks noChangeArrowheads="1"/>
          </p:cNvSpPr>
          <p:nvPr/>
        </p:nvSpPr>
        <p:spPr>
          <a:xfrm>
            <a:off x="4496999" y="1196752"/>
            <a:ext cx="5208529" cy="247836"/>
          </a:xfrm>
          <a:prstGeom prst="rect">
            <a:avLst/>
          </a:prstGeom>
          <a:solidFill>
            <a:schemeClr val="tx1">
              <a:lumMod val="65000"/>
              <a:lumOff val="35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DESCRIPTION</a:t>
            </a:r>
            <a:endParaRPr lang="en-GB" sz="1200" dirty="0" smtClean="0">
              <a:solidFill>
                <a:schemeClr val="bg1"/>
              </a:solidFill>
            </a:endParaRPr>
          </a:p>
          <a:p>
            <a:endParaRPr lang="en-GB" sz="1200" dirty="0" smtClean="0">
              <a:solidFill>
                <a:schemeClr val="bg1"/>
              </a:solidFill>
            </a:endParaRPr>
          </a:p>
          <a:p>
            <a:endParaRPr lang="en-GB" sz="1200" dirty="0" smtClean="0">
              <a:solidFill>
                <a:schemeClr val="bg1"/>
              </a:solidFill>
            </a:endParaRPr>
          </a:p>
        </p:txBody>
      </p:sp>
      <p:sp>
        <p:nvSpPr>
          <p:cNvPr id="29" name="Rectangle 17"/>
          <p:cNvSpPr txBox="1">
            <a:spLocks noChangeArrowheads="1"/>
          </p:cNvSpPr>
          <p:nvPr/>
        </p:nvSpPr>
        <p:spPr>
          <a:xfrm>
            <a:off x="4486079" y="3325180"/>
            <a:ext cx="5208529" cy="247836"/>
          </a:xfrm>
          <a:prstGeom prst="rect">
            <a:avLst/>
          </a:prstGeom>
          <a:solidFill>
            <a:schemeClr val="accent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accent4"/>
                </a:solidFill>
              </a:rPr>
              <a:t>BENEFITS</a:t>
            </a:r>
            <a:endParaRPr lang="en-GB" sz="1200" dirty="0" smtClean="0">
              <a:solidFill>
                <a:schemeClr val="accent4"/>
              </a:solidFill>
            </a:endParaRPr>
          </a:p>
          <a:p>
            <a:endParaRPr lang="en-GB" sz="1200" dirty="0" smtClean="0">
              <a:solidFill>
                <a:schemeClr val="accent4"/>
              </a:solidFill>
            </a:endParaRPr>
          </a:p>
          <a:p>
            <a:endParaRPr lang="en-GB" sz="1200" dirty="0" smtClean="0">
              <a:solidFill>
                <a:schemeClr val="accent4"/>
              </a:solidFill>
            </a:endParaRPr>
          </a:p>
        </p:txBody>
      </p:sp>
      <p:sp>
        <p:nvSpPr>
          <p:cNvPr id="30" name="Rectangle 17"/>
          <p:cNvSpPr txBox="1">
            <a:spLocks noChangeArrowheads="1"/>
          </p:cNvSpPr>
          <p:nvPr/>
        </p:nvSpPr>
        <p:spPr>
          <a:xfrm>
            <a:off x="4486078" y="4405300"/>
            <a:ext cx="5208529" cy="247836"/>
          </a:xfrm>
          <a:prstGeom prst="rect">
            <a:avLst/>
          </a:prstGeom>
          <a:solidFill>
            <a:schemeClr val="tx2"/>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chemeClr val="bg1"/>
                </a:solidFill>
              </a:rPr>
              <a:t>CONCERNS</a:t>
            </a:r>
            <a:endParaRPr lang="en-GB" sz="1200" dirty="0" smtClean="0">
              <a:solidFill>
                <a:schemeClr val="bg1"/>
              </a:solidFill>
            </a:endParaRPr>
          </a:p>
          <a:p>
            <a:endParaRPr lang="en-GB" sz="1200" dirty="0" smtClean="0">
              <a:solidFill>
                <a:schemeClr val="bg1"/>
              </a:solidFill>
            </a:endParaRPr>
          </a:p>
        </p:txBody>
      </p:sp>
      <p:sp>
        <p:nvSpPr>
          <p:cNvPr id="21"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19</a:t>
            </a:fld>
            <a:endParaRPr lang="en-GB"/>
          </a:p>
        </p:txBody>
      </p:sp>
    </p:spTree>
    <p:extLst>
      <p:ext uri="{BB962C8B-B14F-4D97-AF65-F5344CB8AC3E}">
        <p14:creationId xmlns:p14="http://schemas.microsoft.com/office/powerpoint/2010/main" val="271179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Contents</a:t>
            </a:r>
            <a:endParaRPr lang="en-GB" dirty="0"/>
          </a:p>
        </p:txBody>
      </p:sp>
      <p:sp>
        <p:nvSpPr>
          <p:cNvPr id="92"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a:t>
            </a:fld>
            <a:endParaRPr lang="en-GB"/>
          </a:p>
        </p:txBody>
      </p:sp>
      <p:sp>
        <p:nvSpPr>
          <p:cNvPr id="99" name="Rectangle 17"/>
          <p:cNvSpPr txBox="1">
            <a:spLocks noChangeArrowheads="1"/>
          </p:cNvSpPr>
          <p:nvPr/>
        </p:nvSpPr>
        <p:spPr>
          <a:xfrm>
            <a:off x="544067" y="1268760"/>
            <a:ext cx="4752974" cy="4032448"/>
          </a:xfrm>
          <a:prstGeom prst="rect">
            <a:avLst/>
          </a:prstGeom>
          <a:solidFill>
            <a:schemeClr val="accent6">
              <a:lumMod val="20000"/>
              <a:lumOff val="80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smtClean="0"/>
              <a:t>PART 1 – Site Analysis &amp; Brief</a:t>
            </a:r>
          </a:p>
          <a:p>
            <a:r>
              <a:rPr lang="en-GB" sz="1800" dirty="0" smtClean="0"/>
              <a:t>Brief</a:t>
            </a:r>
          </a:p>
          <a:p>
            <a:r>
              <a:rPr lang="en-GB" sz="1800" dirty="0"/>
              <a:t>Stakeholder Consultations</a:t>
            </a:r>
          </a:p>
          <a:p>
            <a:r>
              <a:rPr lang="en-GB" sz="1800" dirty="0" smtClean="0"/>
              <a:t>Graphical Assessment of Site</a:t>
            </a:r>
          </a:p>
          <a:p>
            <a:pPr marL="993775" lvl="1" indent="-342900">
              <a:buClr>
                <a:schemeClr val="tx2"/>
              </a:buClr>
              <a:buFont typeface="Courier New" pitchFamily="49" charset="0"/>
              <a:buChar char="o"/>
            </a:pPr>
            <a:r>
              <a:rPr lang="en-GB" dirty="0"/>
              <a:t>Description &amp; Analysis</a:t>
            </a:r>
          </a:p>
          <a:p>
            <a:pPr marL="993775" lvl="1" indent="-342900">
              <a:buClr>
                <a:schemeClr val="tx2"/>
              </a:buClr>
              <a:buFont typeface="Courier New" pitchFamily="49" charset="0"/>
              <a:buChar char="o"/>
            </a:pPr>
            <a:r>
              <a:rPr lang="en-GB" dirty="0"/>
              <a:t>Historical Significance</a:t>
            </a:r>
          </a:p>
          <a:p>
            <a:pPr marL="993775" lvl="1" indent="-342900">
              <a:buClr>
                <a:schemeClr val="tx2"/>
              </a:buClr>
              <a:buFont typeface="Courier New" pitchFamily="49" charset="0"/>
              <a:buChar char="o"/>
            </a:pPr>
            <a:r>
              <a:rPr lang="en-GB" dirty="0"/>
              <a:t>Strengths &amp; Weaknesses</a:t>
            </a:r>
          </a:p>
          <a:p>
            <a:pPr marL="993775" lvl="1" indent="-342900">
              <a:buClr>
                <a:schemeClr val="tx2"/>
              </a:buClr>
              <a:buFont typeface="Courier New" pitchFamily="49" charset="0"/>
              <a:buChar char="o"/>
            </a:pPr>
            <a:r>
              <a:rPr lang="en-GB" dirty="0"/>
              <a:t>Opportunities &amp; </a:t>
            </a:r>
            <a:r>
              <a:rPr lang="en-GB" dirty="0" smtClean="0"/>
              <a:t>Threats</a:t>
            </a:r>
          </a:p>
          <a:p>
            <a:pPr marL="0" indent="0">
              <a:buNone/>
            </a:pPr>
            <a:endParaRPr lang="en-GB" sz="1800" dirty="0" smtClean="0"/>
          </a:p>
          <a:p>
            <a:pPr marL="0" indent="0">
              <a:buNone/>
            </a:pPr>
            <a:r>
              <a:rPr lang="en-GB" sz="1800" b="1" dirty="0" smtClean="0"/>
              <a:t>PART 2 – Options Assessment</a:t>
            </a:r>
          </a:p>
          <a:p>
            <a:r>
              <a:rPr lang="en-GB" sz="1800" dirty="0" smtClean="0"/>
              <a:t>Assessment Criteria</a:t>
            </a:r>
          </a:p>
          <a:p>
            <a:r>
              <a:rPr lang="en-GB" sz="1800" dirty="0" smtClean="0"/>
              <a:t>Options Evaluation</a:t>
            </a:r>
          </a:p>
        </p:txBody>
      </p:sp>
      <p:sp>
        <p:nvSpPr>
          <p:cNvPr id="6" name="Rectangle 17"/>
          <p:cNvSpPr txBox="1">
            <a:spLocks noChangeArrowheads="1"/>
          </p:cNvSpPr>
          <p:nvPr/>
        </p:nvSpPr>
        <p:spPr>
          <a:xfrm>
            <a:off x="5082415" y="1268760"/>
            <a:ext cx="4263073" cy="4032448"/>
          </a:xfrm>
          <a:prstGeom prst="rect">
            <a:avLst/>
          </a:prstGeom>
          <a:solidFill>
            <a:schemeClr val="accent6">
              <a:lumMod val="20000"/>
              <a:lumOff val="80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smtClean="0"/>
              <a:t>PART 3 – Recommended Solution</a:t>
            </a:r>
          </a:p>
          <a:p>
            <a:r>
              <a:rPr lang="en-GB" sz="1800" dirty="0" smtClean="0"/>
              <a:t>Enabling </a:t>
            </a:r>
            <a:r>
              <a:rPr lang="en-GB" sz="1800" dirty="0"/>
              <a:t>Works</a:t>
            </a:r>
          </a:p>
          <a:p>
            <a:r>
              <a:rPr lang="en-GB" sz="1800" dirty="0"/>
              <a:t>Soft Market Testing Insights</a:t>
            </a:r>
          </a:p>
          <a:p>
            <a:r>
              <a:rPr lang="en-GB" sz="1800" dirty="0"/>
              <a:t>Delivery </a:t>
            </a:r>
            <a:r>
              <a:rPr lang="en-GB" sz="1800" dirty="0" smtClean="0"/>
              <a:t>Options</a:t>
            </a:r>
          </a:p>
          <a:p>
            <a:r>
              <a:rPr lang="en-GB" sz="1800" dirty="0" smtClean="0"/>
              <a:t>Conceptual Design</a:t>
            </a:r>
            <a:endParaRPr lang="en-GB" sz="1800" dirty="0"/>
          </a:p>
          <a:p>
            <a:r>
              <a:rPr lang="en-GB" sz="1800" dirty="0" err="1" smtClean="0"/>
              <a:t>Dev’t</a:t>
            </a:r>
            <a:r>
              <a:rPr lang="en-GB" sz="1800" dirty="0" smtClean="0"/>
              <a:t> Risk </a:t>
            </a:r>
            <a:r>
              <a:rPr lang="en-GB" sz="1800" dirty="0"/>
              <a:t>Analysis &amp; </a:t>
            </a:r>
            <a:r>
              <a:rPr lang="en-GB" sz="1800" dirty="0" smtClean="0"/>
              <a:t>Mitigation</a:t>
            </a:r>
            <a:endParaRPr lang="en-GB" sz="1800" dirty="0"/>
          </a:p>
          <a:p>
            <a:r>
              <a:rPr lang="en-GB" sz="1800" dirty="0"/>
              <a:t>Funding </a:t>
            </a:r>
            <a:r>
              <a:rPr lang="en-GB" sz="1800" dirty="0" smtClean="0"/>
              <a:t>Options</a:t>
            </a:r>
          </a:p>
          <a:p>
            <a:pPr marL="0" indent="0">
              <a:buNone/>
            </a:pPr>
            <a:r>
              <a:rPr lang="en-GB" sz="1800" dirty="0" smtClean="0"/>
              <a:t/>
            </a:r>
            <a:br>
              <a:rPr lang="en-GB" sz="1800" dirty="0" smtClean="0"/>
            </a:br>
            <a:r>
              <a:rPr lang="en-GB" sz="1800" b="1" dirty="0" smtClean="0"/>
              <a:t>Part </a:t>
            </a:r>
            <a:r>
              <a:rPr lang="en-GB" sz="1800" b="1" dirty="0" smtClean="0"/>
              <a:t>4 – Implementation Proposals</a:t>
            </a:r>
            <a:endParaRPr lang="en-GB" sz="1800" b="1" dirty="0"/>
          </a:p>
          <a:p>
            <a:r>
              <a:rPr lang="en-GB" sz="1800" dirty="0"/>
              <a:t>Outline Implementation Programme</a:t>
            </a:r>
          </a:p>
          <a:p>
            <a:r>
              <a:rPr lang="en-GB" sz="1800" dirty="0"/>
              <a:t>Purchase Contingency </a:t>
            </a:r>
            <a:r>
              <a:rPr lang="en-GB" sz="1800" dirty="0" smtClean="0"/>
              <a:t>Plans</a:t>
            </a:r>
          </a:p>
        </p:txBody>
      </p:sp>
      <p:sp>
        <p:nvSpPr>
          <p:cNvPr id="7" name="Rectangle 17"/>
          <p:cNvSpPr txBox="1">
            <a:spLocks noChangeArrowheads="1"/>
          </p:cNvSpPr>
          <p:nvPr/>
        </p:nvSpPr>
        <p:spPr>
          <a:xfrm>
            <a:off x="2850167" y="5445224"/>
            <a:ext cx="3903033" cy="1273870"/>
          </a:xfrm>
          <a:prstGeom prst="rect">
            <a:avLst/>
          </a:prstGeom>
          <a:solidFill>
            <a:schemeClr val="accent6">
              <a:lumMod val="20000"/>
              <a:lumOff val="80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t>Appendices</a:t>
            </a:r>
            <a:r>
              <a:rPr lang="en-GB" sz="1200" b="1" dirty="0" smtClean="0"/>
              <a:t> </a:t>
            </a:r>
          </a:p>
          <a:p>
            <a:r>
              <a:rPr lang="en-GB" sz="1400" dirty="0" smtClean="0"/>
              <a:t>Detailed </a:t>
            </a:r>
            <a:r>
              <a:rPr lang="en-GB" sz="1400" dirty="0"/>
              <a:t>Option Appraisal</a:t>
            </a:r>
          </a:p>
          <a:p>
            <a:r>
              <a:rPr lang="en-GB" sz="1400" dirty="0" smtClean="0"/>
              <a:t>Strategic </a:t>
            </a:r>
            <a:r>
              <a:rPr lang="en-GB" sz="1400" dirty="0"/>
              <a:t>Alignment &amp; Feasibility Matrix</a:t>
            </a:r>
          </a:p>
          <a:p>
            <a:r>
              <a:rPr lang="en-GB" sz="1400" dirty="0" smtClean="0"/>
              <a:t>Full Feasibility Assessment </a:t>
            </a:r>
            <a:r>
              <a:rPr lang="en-GB" sz="1400" dirty="0"/>
              <a:t>Outline Plans</a:t>
            </a:r>
          </a:p>
          <a:p>
            <a:endParaRPr lang="en-GB" dirty="0" smtClean="0"/>
          </a:p>
        </p:txBody>
      </p:sp>
      <p:cxnSp>
        <p:nvCxnSpPr>
          <p:cNvPr id="3" name="Straight Connector 2"/>
          <p:cNvCxnSpPr/>
          <p:nvPr/>
        </p:nvCxnSpPr>
        <p:spPr>
          <a:xfrm>
            <a:off x="4808984" y="1268760"/>
            <a:ext cx="0" cy="4032448"/>
          </a:xfrm>
          <a:prstGeom prst="line">
            <a:avLst/>
          </a:prstGeom>
          <a:ln w="19050">
            <a:solidFill>
              <a:schemeClr val="tx1">
                <a:lumMod val="50000"/>
                <a:lumOff val="50000"/>
              </a:schemeClr>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0959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992560" y="1124744"/>
            <a:ext cx="7689304" cy="682625"/>
          </a:xfrm>
          <a:prstGeom prst="rect">
            <a:avLst/>
          </a:prstGeom>
          <a:noFill/>
          <a:ln>
            <a:noFill/>
          </a:ln>
        </p:spPr>
        <p:txBody>
          <a:bodyPr vert="horz" wrap="square" lIns="46800" tIns="45720" rIns="46800" bIns="46800" numCol="1" anchor="t"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PART 3 – Recommended Solution</a:t>
            </a:r>
          </a:p>
          <a:p>
            <a:pPr marL="800100" lvl="1" indent="-342900">
              <a:buFont typeface="Wingdings" pitchFamily="2" charset="2"/>
              <a:buChar char="§"/>
            </a:pPr>
            <a:r>
              <a:rPr lang="en-GB" sz="2000" dirty="0">
                <a:solidFill>
                  <a:schemeClr val="tx1"/>
                </a:solidFill>
              </a:rPr>
              <a:t>Enabling Works</a:t>
            </a:r>
          </a:p>
          <a:p>
            <a:pPr marL="800100" lvl="1" indent="-342900">
              <a:buFont typeface="Wingdings" pitchFamily="2" charset="2"/>
              <a:buChar char="§"/>
            </a:pPr>
            <a:r>
              <a:rPr lang="en-GB" sz="2000" dirty="0">
                <a:solidFill>
                  <a:schemeClr val="tx1"/>
                </a:solidFill>
              </a:rPr>
              <a:t>Soft Market Testing Insights</a:t>
            </a:r>
          </a:p>
          <a:p>
            <a:pPr marL="800100" lvl="1" indent="-342900">
              <a:buFont typeface="Wingdings" pitchFamily="2" charset="2"/>
              <a:buChar char="§"/>
            </a:pPr>
            <a:r>
              <a:rPr lang="en-GB" sz="2000" dirty="0">
                <a:solidFill>
                  <a:schemeClr val="tx1"/>
                </a:solidFill>
              </a:rPr>
              <a:t>Delivery Options</a:t>
            </a:r>
          </a:p>
          <a:p>
            <a:pPr marL="800100" lvl="1" indent="-342900">
              <a:buFont typeface="Wingdings" pitchFamily="2" charset="2"/>
              <a:buChar char="§"/>
            </a:pPr>
            <a:r>
              <a:rPr lang="en-GB" sz="2000" dirty="0">
                <a:solidFill>
                  <a:schemeClr val="tx1"/>
                </a:solidFill>
              </a:rPr>
              <a:t>Conceptual Design</a:t>
            </a:r>
          </a:p>
          <a:p>
            <a:pPr marL="800100" lvl="1" indent="-342900">
              <a:buFont typeface="Wingdings" pitchFamily="2" charset="2"/>
              <a:buChar char="§"/>
            </a:pPr>
            <a:r>
              <a:rPr lang="en-GB" sz="2000" dirty="0">
                <a:solidFill>
                  <a:schemeClr val="tx1"/>
                </a:solidFill>
              </a:rPr>
              <a:t>Development Risk Analysis &amp; Mitigation Steps</a:t>
            </a:r>
          </a:p>
          <a:p>
            <a:pPr marL="800100" lvl="1" indent="-342900">
              <a:buFont typeface="Wingdings" pitchFamily="2" charset="2"/>
              <a:buChar char="§"/>
            </a:pPr>
            <a:r>
              <a:rPr lang="en-GB" sz="2000" dirty="0">
                <a:solidFill>
                  <a:schemeClr val="tx1"/>
                </a:solidFill>
              </a:rPr>
              <a:t>Funding Options</a:t>
            </a:r>
          </a:p>
        </p:txBody>
      </p:sp>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20</a:t>
            </a:fld>
            <a:endParaRPr lang="en-GB"/>
          </a:p>
        </p:txBody>
      </p:sp>
    </p:spTree>
    <p:extLst>
      <p:ext uri="{BB962C8B-B14F-4D97-AF65-F5344CB8AC3E}">
        <p14:creationId xmlns:p14="http://schemas.microsoft.com/office/powerpoint/2010/main" val="171480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271586" y="44624"/>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sz="2000" dirty="0" smtClean="0"/>
              <a:t>Prior to proceeding with any solution, an enabling contract is required to prepare the site and restore existing buildings at an estimated cost of approximately £1m</a:t>
            </a:r>
            <a:endParaRPr lang="en-GB" sz="2000" dirty="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980728"/>
            <a:ext cx="36480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2194867"/>
            <a:ext cx="2088232" cy="1323439"/>
          </a:xfrm>
          <a:prstGeom prst="rect">
            <a:avLst/>
          </a:prstGeom>
          <a:solidFill>
            <a:schemeClr val="bg1">
              <a:lumMod val="95000"/>
            </a:schemeClr>
          </a:solidFill>
        </p:spPr>
        <p:txBody>
          <a:bodyPr wrap="square" rtlCol="0">
            <a:spAutoFit/>
          </a:bodyPr>
          <a:lstStyle/>
          <a:p>
            <a:pPr algn="l">
              <a:buNone/>
            </a:pPr>
            <a:r>
              <a:rPr lang="en-GB" sz="1000" b="1" dirty="0" smtClean="0">
                <a:solidFill>
                  <a:schemeClr val="tx1"/>
                </a:solidFill>
              </a:rPr>
              <a:t>MASTERS HOUSE:</a:t>
            </a:r>
          </a:p>
          <a:p>
            <a:pPr algn="l">
              <a:buNone/>
            </a:pPr>
            <a:r>
              <a:rPr lang="en-GB" sz="1000" dirty="0" smtClean="0">
                <a:solidFill>
                  <a:schemeClr val="tx1"/>
                </a:solidFill>
              </a:rPr>
              <a:t>Temporary works</a:t>
            </a:r>
          </a:p>
          <a:p>
            <a:pPr algn="l">
              <a:buNone/>
            </a:pPr>
            <a:r>
              <a:rPr lang="en-GB" sz="1000" b="0" dirty="0" smtClean="0">
                <a:solidFill>
                  <a:schemeClr val="tx1"/>
                </a:solidFill>
              </a:rPr>
              <a:t>Underpinning / foundation support</a:t>
            </a:r>
          </a:p>
          <a:p>
            <a:pPr algn="l">
              <a:buNone/>
            </a:pPr>
            <a:r>
              <a:rPr lang="en-GB" sz="1000" dirty="0" smtClean="0">
                <a:solidFill>
                  <a:schemeClr val="tx1"/>
                </a:solidFill>
              </a:rPr>
              <a:t>Structural repairs to timber frame</a:t>
            </a:r>
          </a:p>
          <a:p>
            <a:pPr algn="l">
              <a:buNone/>
            </a:pPr>
            <a:r>
              <a:rPr lang="en-GB" sz="1000" b="0" dirty="0" smtClean="0">
                <a:solidFill>
                  <a:schemeClr val="tx1"/>
                </a:solidFill>
              </a:rPr>
              <a:t>Masonry repairs</a:t>
            </a:r>
          </a:p>
          <a:p>
            <a:pPr algn="l">
              <a:buNone/>
            </a:pPr>
            <a:r>
              <a:rPr lang="en-GB" sz="1000" dirty="0" smtClean="0">
                <a:solidFill>
                  <a:schemeClr val="tx1"/>
                </a:solidFill>
              </a:rPr>
              <a:t>Window &amp; door replacement</a:t>
            </a:r>
          </a:p>
          <a:p>
            <a:pPr algn="l">
              <a:buNone/>
            </a:pPr>
            <a:r>
              <a:rPr lang="en-GB" sz="1000" b="0" dirty="0" smtClean="0">
                <a:solidFill>
                  <a:schemeClr val="tx1"/>
                </a:solidFill>
              </a:rPr>
              <a:t>Re-roofing</a:t>
            </a:r>
          </a:p>
          <a:p>
            <a:pPr algn="l">
              <a:buNone/>
            </a:pPr>
            <a:r>
              <a:rPr lang="en-GB" sz="1000" dirty="0" smtClean="0">
                <a:solidFill>
                  <a:schemeClr val="tx1"/>
                </a:solidFill>
              </a:rPr>
              <a:t>Damp treatment</a:t>
            </a:r>
            <a:endParaRPr lang="en-GB" sz="1000" b="0" dirty="0" smtClean="0">
              <a:solidFill>
                <a:schemeClr val="tx1"/>
              </a:solidFill>
            </a:endParaRPr>
          </a:p>
        </p:txBody>
      </p:sp>
      <p:sp>
        <p:nvSpPr>
          <p:cNvPr id="12" name="TextBox 11"/>
          <p:cNvSpPr txBox="1"/>
          <p:nvPr/>
        </p:nvSpPr>
        <p:spPr>
          <a:xfrm>
            <a:off x="4953000" y="4428173"/>
            <a:ext cx="2088232" cy="1323439"/>
          </a:xfrm>
          <a:prstGeom prst="rect">
            <a:avLst/>
          </a:prstGeom>
          <a:solidFill>
            <a:schemeClr val="bg1">
              <a:lumMod val="95000"/>
            </a:schemeClr>
          </a:solidFill>
        </p:spPr>
        <p:txBody>
          <a:bodyPr wrap="square" rtlCol="0">
            <a:spAutoFit/>
          </a:bodyPr>
          <a:lstStyle/>
          <a:p>
            <a:pPr algn="l">
              <a:buNone/>
            </a:pPr>
            <a:r>
              <a:rPr lang="en-GB" sz="1000" b="1" dirty="0" smtClean="0">
                <a:solidFill>
                  <a:schemeClr val="tx1"/>
                </a:solidFill>
              </a:rPr>
              <a:t>CHAPEL:</a:t>
            </a:r>
          </a:p>
          <a:p>
            <a:pPr algn="l">
              <a:buNone/>
            </a:pPr>
            <a:r>
              <a:rPr lang="en-GB" sz="1000" dirty="0" smtClean="0">
                <a:solidFill>
                  <a:schemeClr val="tx1"/>
                </a:solidFill>
              </a:rPr>
              <a:t>Temporary works</a:t>
            </a:r>
          </a:p>
          <a:p>
            <a:pPr algn="l">
              <a:buNone/>
            </a:pPr>
            <a:r>
              <a:rPr lang="en-GB" sz="1000" dirty="0" smtClean="0">
                <a:solidFill>
                  <a:schemeClr val="tx1"/>
                </a:solidFill>
              </a:rPr>
              <a:t>Repairs to structural frame</a:t>
            </a:r>
          </a:p>
          <a:p>
            <a:pPr algn="l">
              <a:buNone/>
            </a:pPr>
            <a:r>
              <a:rPr lang="en-GB" sz="1000" dirty="0" smtClean="0">
                <a:solidFill>
                  <a:schemeClr val="tx1"/>
                </a:solidFill>
              </a:rPr>
              <a:t>Repairs to vaulted roof</a:t>
            </a:r>
          </a:p>
          <a:p>
            <a:pPr algn="l">
              <a:buNone/>
            </a:pPr>
            <a:r>
              <a:rPr lang="en-GB" sz="1000" b="0" dirty="0" smtClean="0">
                <a:solidFill>
                  <a:schemeClr val="tx1"/>
                </a:solidFill>
              </a:rPr>
              <a:t>Masonry repairs</a:t>
            </a:r>
          </a:p>
          <a:p>
            <a:pPr algn="l">
              <a:buNone/>
            </a:pPr>
            <a:r>
              <a:rPr lang="en-GB" sz="1000" dirty="0" smtClean="0">
                <a:solidFill>
                  <a:schemeClr val="tx1"/>
                </a:solidFill>
              </a:rPr>
              <a:t>Provision of ground floor</a:t>
            </a:r>
          </a:p>
          <a:p>
            <a:pPr algn="l">
              <a:buNone/>
            </a:pPr>
            <a:r>
              <a:rPr lang="en-GB" sz="1000" dirty="0" smtClean="0">
                <a:solidFill>
                  <a:schemeClr val="tx1"/>
                </a:solidFill>
              </a:rPr>
              <a:t>Windows &amp; doors</a:t>
            </a:r>
          </a:p>
          <a:p>
            <a:pPr algn="l">
              <a:buNone/>
            </a:pPr>
            <a:r>
              <a:rPr lang="en-GB" sz="1000" dirty="0" smtClean="0">
                <a:solidFill>
                  <a:schemeClr val="tx1"/>
                </a:solidFill>
              </a:rPr>
              <a:t>Damp treatment</a:t>
            </a:r>
            <a:endParaRPr lang="en-GB" sz="1000" b="0" dirty="0" smtClean="0">
              <a:solidFill>
                <a:schemeClr val="tx1"/>
              </a:solidFill>
            </a:endParaRPr>
          </a:p>
        </p:txBody>
      </p:sp>
      <p:sp>
        <p:nvSpPr>
          <p:cNvPr id="8" name="TextBox 7"/>
          <p:cNvSpPr txBox="1"/>
          <p:nvPr/>
        </p:nvSpPr>
        <p:spPr>
          <a:xfrm>
            <a:off x="4953000" y="1143100"/>
            <a:ext cx="2088232" cy="861774"/>
          </a:xfrm>
          <a:prstGeom prst="rect">
            <a:avLst/>
          </a:prstGeom>
          <a:solidFill>
            <a:schemeClr val="bg1">
              <a:lumMod val="95000"/>
            </a:schemeClr>
          </a:solidFill>
        </p:spPr>
        <p:txBody>
          <a:bodyPr wrap="square" rtlCol="0">
            <a:spAutoFit/>
          </a:bodyPr>
          <a:lstStyle/>
          <a:p>
            <a:pPr algn="l">
              <a:buNone/>
            </a:pPr>
            <a:r>
              <a:rPr lang="en-GB" sz="1000" b="1" dirty="0" smtClean="0">
                <a:solidFill>
                  <a:schemeClr val="tx1"/>
                </a:solidFill>
              </a:rPr>
              <a:t>SITE WORKS:</a:t>
            </a:r>
          </a:p>
          <a:p>
            <a:pPr algn="l">
              <a:buNone/>
            </a:pPr>
            <a:r>
              <a:rPr lang="en-GB" sz="1000" dirty="0" smtClean="0">
                <a:solidFill>
                  <a:schemeClr val="tx1"/>
                </a:solidFill>
              </a:rPr>
              <a:t>Clearance &amp; levelling</a:t>
            </a:r>
          </a:p>
          <a:p>
            <a:pPr algn="l">
              <a:buNone/>
            </a:pPr>
            <a:r>
              <a:rPr lang="en-GB" sz="1000" b="0" dirty="0" smtClean="0">
                <a:solidFill>
                  <a:schemeClr val="tx1"/>
                </a:solidFill>
              </a:rPr>
              <a:t>Boundary fencing</a:t>
            </a:r>
          </a:p>
          <a:p>
            <a:pPr algn="l">
              <a:buNone/>
            </a:pPr>
            <a:r>
              <a:rPr lang="en-GB" sz="1000" dirty="0" smtClean="0">
                <a:solidFill>
                  <a:schemeClr val="tx1"/>
                </a:solidFill>
              </a:rPr>
              <a:t>Upgrade to highway / site entrance</a:t>
            </a:r>
            <a:endParaRPr lang="en-GB" sz="1000" b="0" dirty="0" smtClean="0">
              <a:solidFill>
                <a:schemeClr val="tx1"/>
              </a:solidFill>
            </a:endParaRPr>
          </a:p>
        </p:txBody>
      </p:sp>
      <p:sp>
        <p:nvSpPr>
          <p:cNvPr id="9" name="TextBox 8"/>
          <p:cNvSpPr txBox="1"/>
          <p:nvPr/>
        </p:nvSpPr>
        <p:spPr>
          <a:xfrm>
            <a:off x="4953000" y="3685446"/>
            <a:ext cx="2088232" cy="553998"/>
          </a:xfrm>
          <a:prstGeom prst="rect">
            <a:avLst/>
          </a:prstGeom>
          <a:solidFill>
            <a:schemeClr val="bg1">
              <a:lumMod val="95000"/>
            </a:schemeClr>
          </a:solidFill>
        </p:spPr>
        <p:txBody>
          <a:bodyPr wrap="square" rtlCol="0">
            <a:spAutoFit/>
          </a:bodyPr>
          <a:lstStyle/>
          <a:p>
            <a:pPr algn="l">
              <a:buNone/>
            </a:pPr>
            <a:r>
              <a:rPr lang="en-GB" sz="1000" b="1" dirty="0" smtClean="0">
                <a:solidFill>
                  <a:schemeClr val="tx1"/>
                </a:solidFill>
              </a:rPr>
              <a:t>UTILITIES:</a:t>
            </a:r>
          </a:p>
          <a:p>
            <a:pPr algn="l">
              <a:buNone/>
            </a:pPr>
            <a:r>
              <a:rPr lang="en-GB" sz="1000" dirty="0" smtClean="0">
                <a:solidFill>
                  <a:schemeClr val="tx1"/>
                </a:solidFill>
              </a:rPr>
              <a:t>Incoming electrical / water / gas</a:t>
            </a:r>
          </a:p>
          <a:p>
            <a:pPr algn="l">
              <a:buNone/>
            </a:pPr>
            <a:r>
              <a:rPr lang="en-GB" sz="1000" b="0" dirty="0" smtClean="0">
                <a:solidFill>
                  <a:schemeClr val="tx1"/>
                </a:solidFill>
              </a:rPr>
              <a:t>Foul drainage</a:t>
            </a:r>
          </a:p>
        </p:txBody>
      </p:sp>
      <p:sp>
        <p:nvSpPr>
          <p:cNvPr id="10" name="TextBox 9"/>
          <p:cNvSpPr txBox="1"/>
          <p:nvPr/>
        </p:nvSpPr>
        <p:spPr>
          <a:xfrm>
            <a:off x="1028564" y="6140922"/>
            <a:ext cx="2002937" cy="507831"/>
          </a:xfrm>
          <a:prstGeom prst="rect">
            <a:avLst/>
          </a:prstGeom>
          <a:solidFill>
            <a:schemeClr val="bg1"/>
          </a:solidFill>
        </p:spPr>
        <p:txBody>
          <a:bodyPr wrap="square" rtlCol="0">
            <a:spAutoFit/>
          </a:bodyPr>
          <a:lstStyle/>
          <a:p>
            <a:pPr algn="r">
              <a:buNone/>
            </a:pPr>
            <a:r>
              <a:rPr lang="en-GB" sz="900" b="1" dirty="0" smtClean="0">
                <a:solidFill>
                  <a:schemeClr val="tx1"/>
                </a:solidFill>
              </a:rPr>
              <a:t>*Note: Subtotals include Prelims (20%), OH&amp;P (5%), Contingency (10%) and Fees (12%)</a:t>
            </a:r>
            <a:endParaRPr lang="en-GB" sz="900" b="0" dirty="0" smtClean="0">
              <a:solidFill>
                <a:schemeClr val="tx1"/>
              </a:solidFill>
            </a:endParaRPr>
          </a:p>
        </p:txBody>
      </p:sp>
      <p:sp>
        <p:nvSpPr>
          <p:cNvPr id="11" name="AutoShape 107"/>
          <p:cNvSpPr>
            <a:spLocks noChangeArrowheads="1"/>
          </p:cNvSpPr>
          <p:nvPr/>
        </p:nvSpPr>
        <p:spPr bwMode="auto">
          <a:xfrm rot="5400000">
            <a:off x="6978079" y="1422277"/>
            <a:ext cx="630238" cy="21590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rgbClr val="383F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13" name="AutoShape 107"/>
          <p:cNvSpPr>
            <a:spLocks noChangeArrowheads="1"/>
          </p:cNvSpPr>
          <p:nvPr/>
        </p:nvSpPr>
        <p:spPr bwMode="auto">
          <a:xfrm rot="5400000">
            <a:off x="6978079" y="2664247"/>
            <a:ext cx="630238" cy="21590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rgbClr val="383F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14" name="AutoShape 107"/>
          <p:cNvSpPr>
            <a:spLocks noChangeArrowheads="1"/>
          </p:cNvSpPr>
          <p:nvPr/>
        </p:nvSpPr>
        <p:spPr bwMode="auto">
          <a:xfrm rot="5400000">
            <a:off x="6978079" y="3870549"/>
            <a:ext cx="630238" cy="21590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rgbClr val="383F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15" name="AutoShape 107"/>
          <p:cNvSpPr>
            <a:spLocks noChangeArrowheads="1"/>
          </p:cNvSpPr>
          <p:nvPr/>
        </p:nvSpPr>
        <p:spPr bwMode="auto">
          <a:xfrm rot="5400000">
            <a:off x="6978079" y="4968503"/>
            <a:ext cx="630238" cy="21590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rgbClr val="383F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16" name="Rectangle 19"/>
          <p:cNvSpPr>
            <a:spLocks noChangeArrowheads="1"/>
          </p:cNvSpPr>
          <p:nvPr/>
        </p:nvSpPr>
        <p:spPr bwMode="auto">
          <a:xfrm>
            <a:off x="7760914" y="2194867"/>
            <a:ext cx="1152525" cy="1323439"/>
          </a:xfrm>
          <a:prstGeom prst="rect">
            <a:avLst/>
          </a:prstGeom>
          <a:solidFill>
            <a:schemeClr val="accent1">
              <a:lumMod val="20000"/>
              <a:lumOff val="8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kern="1200" dirty="0" smtClean="0">
                <a:solidFill>
                  <a:srgbClr val="000000"/>
                </a:solidFill>
                <a:latin typeface="Arial" charset="0"/>
                <a:ea typeface="ＭＳ Ｐゴシック" pitchFamily="34" charset="-128"/>
                <a:cs typeface="Arial" charset="0"/>
              </a:rPr>
              <a:t>£620k*</a:t>
            </a:r>
            <a:endParaRPr lang="en-GB" sz="1800" kern="1200" dirty="0">
              <a:solidFill>
                <a:srgbClr val="000000"/>
              </a:solidFill>
              <a:latin typeface="Arial" charset="0"/>
              <a:ea typeface="ＭＳ Ｐゴシック" pitchFamily="34" charset="-128"/>
              <a:cs typeface="Arial" charset="0"/>
            </a:endParaRPr>
          </a:p>
        </p:txBody>
      </p:sp>
      <p:sp>
        <p:nvSpPr>
          <p:cNvPr id="17" name="Rectangle 19"/>
          <p:cNvSpPr>
            <a:spLocks noChangeArrowheads="1"/>
          </p:cNvSpPr>
          <p:nvPr/>
        </p:nvSpPr>
        <p:spPr bwMode="auto">
          <a:xfrm>
            <a:off x="7760913" y="1143100"/>
            <a:ext cx="1152525" cy="861773"/>
          </a:xfrm>
          <a:prstGeom prst="rect">
            <a:avLst/>
          </a:prstGeom>
          <a:solidFill>
            <a:schemeClr val="accent1">
              <a:lumMod val="20000"/>
              <a:lumOff val="8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kern="1200" dirty="0" smtClean="0">
                <a:solidFill>
                  <a:srgbClr val="000000"/>
                </a:solidFill>
                <a:latin typeface="Arial" charset="0"/>
                <a:ea typeface="ＭＳ Ｐゴシック" pitchFamily="34" charset="-128"/>
                <a:cs typeface="Arial" charset="0"/>
              </a:rPr>
              <a:t>£76k*</a:t>
            </a:r>
            <a:endParaRPr lang="en-GB" sz="1800" kern="1200" dirty="0">
              <a:solidFill>
                <a:srgbClr val="000000"/>
              </a:solidFill>
              <a:latin typeface="Arial" charset="0"/>
              <a:ea typeface="ＭＳ Ｐゴシック" pitchFamily="34" charset="-128"/>
              <a:cs typeface="Arial" charset="0"/>
            </a:endParaRPr>
          </a:p>
        </p:txBody>
      </p:sp>
      <p:cxnSp>
        <p:nvCxnSpPr>
          <p:cNvPr id="3" name="Straight Connector 2"/>
          <p:cNvCxnSpPr>
            <a:stCxn id="8" idx="1"/>
          </p:cNvCxnSpPr>
          <p:nvPr/>
        </p:nvCxnSpPr>
        <p:spPr>
          <a:xfrm flipH="1">
            <a:off x="3584848" y="1573987"/>
            <a:ext cx="1368152" cy="430887"/>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a:stCxn id="4" idx="1"/>
          </p:cNvCxnSpPr>
          <p:nvPr/>
        </p:nvCxnSpPr>
        <p:spPr>
          <a:xfrm flipH="1">
            <a:off x="3031501" y="2856587"/>
            <a:ext cx="1921499" cy="1084486"/>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a:stCxn id="12" idx="1"/>
          </p:cNvCxnSpPr>
          <p:nvPr/>
        </p:nvCxnSpPr>
        <p:spPr>
          <a:xfrm flipH="1">
            <a:off x="2792760" y="5089893"/>
            <a:ext cx="2160240" cy="106842"/>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flipH="1">
            <a:off x="1568624" y="2795553"/>
            <a:ext cx="1656184" cy="2084763"/>
          </a:xfrm>
          <a:prstGeom prst="line">
            <a:avLst/>
          </a:prstGeom>
          <a:ln w="28575">
            <a:solidFill>
              <a:srgbClr val="0070C0"/>
            </a:solidFill>
            <a:prstDash val="dash"/>
            <a:tailEnd type="triangle" w="lg" len="lg"/>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flipH="1" flipV="1">
            <a:off x="1784648" y="4689326"/>
            <a:ext cx="504056" cy="381980"/>
          </a:xfrm>
          <a:prstGeom prst="line">
            <a:avLst/>
          </a:prstGeom>
          <a:ln w="28575">
            <a:solidFill>
              <a:srgbClr val="0070C0"/>
            </a:solidFill>
            <a:prstDash val="dash"/>
            <a:tailEnd type="triangle" w="lg" len="lg"/>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a:stCxn id="9" idx="1"/>
          </p:cNvCxnSpPr>
          <p:nvPr/>
        </p:nvCxnSpPr>
        <p:spPr>
          <a:xfrm flipH="1">
            <a:off x="2036676" y="3962445"/>
            <a:ext cx="2916324" cy="331173"/>
          </a:xfrm>
          <a:prstGeom prst="line">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35" name="Rectangle 19"/>
          <p:cNvSpPr>
            <a:spLocks noChangeArrowheads="1"/>
          </p:cNvSpPr>
          <p:nvPr/>
        </p:nvSpPr>
        <p:spPr bwMode="auto">
          <a:xfrm>
            <a:off x="7760912" y="3685446"/>
            <a:ext cx="1152525" cy="553997"/>
          </a:xfrm>
          <a:prstGeom prst="rect">
            <a:avLst/>
          </a:prstGeom>
          <a:solidFill>
            <a:schemeClr val="accent1">
              <a:lumMod val="20000"/>
              <a:lumOff val="8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kern="1200" dirty="0" smtClean="0">
                <a:solidFill>
                  <a:srgbClr val="000000"/>
                </a:solidFill>
                <a:latin typeface="Arial" charset="0"/>
                <a:ea typeface="ＭＳ Ｐゴシック" pitchFamily="34" charset="-128"/>
                <a:cs typeface="Arial" charset="0"/>
              </a:rPr>
              <a:t>£62k*</a:t>
            </a:r>
            <a:endParaRPr lang="en-GB" sz="1800" kern="1200" dirty="0">
              <a:solidFill>
                <a:srgbClr val="000000"/>
              </a:solidFill>
              <a:latin typeface="Arial" charset="0"/>
              <a:ea typeface="ＭＳ Ｐゴシック" pitchFamily="34" charset="-128"/>
              <a:cs typeface="Arial" charset="0"/>
            </a:endParaRPr>
          </a:p>
        </p:txBody>
      </p:sp>
      <p:sp>
        <p:nvSpPr>
          <p:cNvPr id="36" name="Rectangle 19"/>
          <p:cNvSpPr>
            <a:spLocks noChangeArrowheads="1"/>
          </p:cNvSpPr>
          <p:nvPr/>
        </p:nvSpPr>
        <p:spPr bwMode="auto">
          <a:xfrm>
            <a:off x="7760915" y="4428174"/>
            <a:ext cx="1152525" cy="1323438"/>
          </a:xfrm>
          <a:prstGeom prst="rect">
            <a:avLst/>
          </a:prstGeom>
          <a:solidFill>
            <a:schemeClr val="accent1">
              <a:lumMod val="20000"/>
              <a:lumOff val="8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kern="1200" dirty="0" smtClean="0">
                <a:solidFill>
                  <a:srgbClr val="000000"/>
                </a:solidFill>
                <a:latin typeface="Arial" charset="0"/>
                <a:ea typeface="ＭＳ Ｐゴシック" pitchFamily="34" charset="-128"/>
                <a:cs typeface="Arial" charset="0"/>
              </a:rPr>
              <a:t>£210k*</a:t>
            </a:r>
            <a:endParaRPr lang="en-GB" sz="1800" kern="1200" dirty="0">
              <a:solidFill>
                <a:srgbClr val="000000"/>
              </a:solidFill>
              <a:latin typeface="Arial" charset="0"/>
              <a:ea typeface="ＭＳ Ｐゴシック" pitchFamily="34" charset="-128"/>
              <a:cs typeface="Arial" charset="0"/>
            </a:endParaRPr>
          </a:p>
        </p:txBody>
      </p:sp>
      <p:cxnSp>
        <p:nvCxnSpPr>
          <p:cNvPr id="43" name="Straight Connector 42"/>
          <p:cNvCxnSpPr/>
          <p:nvPr/>
        </p:nvCxnSpPr>
        <p:spPr>
          <a:xfrm flipH="1" flipV="1">
            <a:off x="2720752" y="3447356"/>
            <a:ext cx="252028" cy="190990"/>
          </a:xfrm>
          <a:prstGeom prst="line">
            <a:avLst/>
          </a:prstGeom>
          <a:ln w="28575">
            <a:solidFill>
              <a:srgbClr val="0070C0"/>
            </a:solidFill>
            <a:prstDash val="dash"/>
            <a:tailEnd type="triangle" w="lg" len="lg"/>
          </a:ln>
        </p:spPr>
        <p:style>
          <a:lnRef idx="1">
            <a:schemeClr val="accent6"/>
          </a:lnRef>
          <a:fillRef idx="0">
            <a:schemeClr val="accent6"/>
          </a:fillRef>
          <a:effectRef idx="0">
            <a:schemeClr val="accent6"/>
          </a:effectRef>
          <a:fontRef idx="minor">
            <a:schemeClr val="tx1"/>
          </a:fontRef>
        </p:style>
      </p:cxnSp>
      <p:sp>
        <p:nvSpPr>
          <p:cNvPr id="48" name="Rectangle 19"/>
          <p:cNvSpPr>
            <a:spLocks noChangeArrowheads="1"/>
          </p:cNvSpPr>
          <p:nvPr/>
        </p:nvSpPr>
        <p:spPr bwMode="auto">
          <a:xfrm>
            <a:off x="7760915" y="5823620"/>
            <a:ext cx="1152525" cy="358775"/>
          </a:xfrm>
          <a:prstGeom prst="rect">
            <a:avLst/>
          </a:prstGeom>
          <a:solidFill>
            <a:schemeClr val="accent3">
              <a:lumMod val="10000"/>
            </a:schemeClr>
          </a:solidFill>
          <a:ln w="6350" algn="ctr">
            <a:noFill/>
            <a:miter lim="800000"/>
            <a:headEnd/>
            <a:tailEnd/>
          </a:ln>
        </p:spPr>
        <p:txBody>
          <a:bodyPr wrap="none" anchor="ctr"/>
          <a:lstStyle/>
          <a:p>
            <a:pPr algn="ctr" defTabSz="457200" rtl="0" fontAlgn="base">
              <a:spcBef>
                <a:spcPct val="0"/>
              </a:spcBef>
              <a:spcAft>
                <a:spcPct val="0"/>
              </a:spcAft>
              <a:defRPr/>
            </a:pPr>
            <a:r>
              <a:rPr lang="en-GB" sz="1800" b="1" kern="1200" dirty="0" smtClean="0">
                <a:solidFill>
                  <a:schemeClr val="bg1"/>
                </a:solidFill>
                <a:latin typeface="Arial" charset="0"/>
                <a:ea typeface="ＭＳ Ｐゴシック" pitchFamily="34" charset="-128"/>
                <a:cs typeface="Arial" charset="0"/>
              </a:rPr>
              <a:t>£968k</a:t>
            </a:r>
            <a:endParaRPr lang="en-GB" sz="1800" b="1" kern="1200" dirty="0">
              <a:solidFill>
                <a:schemeClr val="bg1"/>
              </a:solidFill>
              <a:latin typeface="Arial" charset="0"/>
              <a:ea typeface="ＭＳ Ｐゴシック" pitchFamily="34" charset="-128"/>
              <a:cs typeface="Arial" charset="0"/>
            </a:endParaRPr>
          </a:p>
        </p:txBody>
      </p:sp>
      <p:sp>
        <p:nvSpPr>
          <p:cNvPr id="31" name="Rectangle 4"/>
          <p:cNvSpPr>
            <a:spLocks noChangeArrowheads="1"/>
          </p:cNvSpPr>
          <p:nvPr/>
        </p:nvSpPr>
        <p:spPr bwMode="auto">
          <a:xfrm>
            <a:off x="3230563" y="6237312"/>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Enabling works will need to be completed on the existing buildings before any other parts of the site can be developed</a:t>
            </a:r>
            <a:endParaRPr lang="en-GB" sz="1400" b="1" i="1" dirty="0">
              <a:solidFill>
                <a:schemeClr val="tx1"/>
              </a:solidFill>
            </a:endParaRPr>
          </a:p>
        </p:txBody>
      </p:sp>
      <p:sp>
        <p:nvSpPr>
          <p:cNvPr id="33" name="Rectangle 19"/>
          <p:cNvSpPr>
            <a:spLocks noChangeArrowheads="1"/>
          </p:cNvSpPr>
          <p:nvPr/>
        </p:nvSpPr>
        <p:spPr bwMode="auto">
          <a:xfrm>
            <a:off x="4953000" y="5842646"/>
            <a:ext cx="2088232" cy="339749"/>
          </a:xfrm>
          <a:prstGeom prst="rect">
            <a:avLst/>
          </a:prstGeom>
          <a:solidFill>
            <a:schemeClr val="accent4"/>
          </a:solidFill>
          <a:ln w="6350" algn="ctr">
            <a:noFill/>
            <a:miter lim="800000"/>
            <a:headEnd/>
            <a:tailEnd/>
          </a:ln>
        </p:spPr>
        <p:txBody>
          <a:bodyPr wrap="none" anchor="ctr"/>
          <a:lstStyle/>
          <a:p>
            <a:pPr algn="ctr" defTabSz="457200" rtl="0" fontAlgn="base">
              <a:spcBef>
                <a:spcPct val="0"/>
              </a:spcBef>
              <a:spcAft>
                <a:spcPct val="0"/>
              </a:spcAft>
              <a:defRPr/>
            </a:pPr>
            <a:r>
              <a:rPr lang="en-GB" sz="1800" b="1" kern="1200" dirty="0" smtClean="0">
                <a:solidFill>
                  <a:schemeClr val="bg1"/>
                </a:solidFill>
                <a:latin typeface="Arial" charset="0"/>
                <a:ea typeface="ＭＳ Ｐゴシック" pitchFamily="34" charset="-128"/>
                <a:cs typeface="Arial" charset="0"/>
              </a:rPr>
              <a:t>TOTAL</a:t>
            </a:r>
            <a:endParaRPr lang="en-GB" sz="1800" b="1" kern="1200" dirty="0">
              <a:solidFill>
                <a:schemeClr val="bg1"/>
              </a:solidFill>
              <a:latin typeface="Arial" charset="0"/>
              <a:ea typeface="ＭＳ Ｐゴシック" pitchFamily="34" charset="-128"/>
              <a:cs typeface="Arial" charset="0"/>
            </a:endParaRPr>
          </a:p>
        </p:txBody>
      </p:sp>
      <p:sp>
        <p:nvSpPr>
          <p:cNvPr id="27"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21</a:t>
            </a:fld>
            <a:endParaRPr lang="en-GB"/>
          </a:p>
        </p:txBody>
      </p:sp>
    </p:spTree>
    <p:extLst>
      <p:ext uri="{BB962C8B-B14F-4D97-AF65-F5344CB8AC3E}">
        <p14:creationId xmlns:p14="http://schemas.microsoft.com/office/powerpoint/2010/main" val="1335468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8464" y="1052736"/>
            <a:ext cx="9651330" cy="4968552"/>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Pentagon 21"/>
          <p:cNvSpPr/>
          <p:nvPr/>
        </p:nvSpPr>
        <p:spPr>
          <a:xfrm>
            <a:off x="272480" y="1726084"/>
            <a:ext cx="4824536" cy="4151188"/>
          </a:xfrm>
          <a:prstGeom prst="homePlate">
            <a:avLst>
              <a:gd name="adj" fmla="val 12358"/>
            </a:avLst>
          </a:prstGeom>
          <a:solidFill>
            <a:schemeClr val="bg1"/>
          </a:solidFill>
          <a:ln w="63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
          <p:cNvSpPr txBox="1">
            <a:spLocks noChangeArrowheads="1"/>
          </p:cNvSpPr>
          <p:nvPr/>
        </p:nvSpPr>
        <p:spPr bwMode="auto">
          <a:xfrm>
            <a:off x="27248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sz="2000" dirty="0"/>
              <a:t>Supported Living </a:t>
            </a:r>
            <a:r>
              <a:rPr lang="en-GB" sz="2000" dirty="0" smtClean="0"/>
              <a:t>provides the best ‘fit’ with WDC’s strategic objectives and further soft market testing has been carried out to confirm the viability of this option</a:t>
            </a:r>
            <a:endParaRPr lang="en-GB" sz="2000" dirty="0"/>
          </a:p>
        </p:txBody>
      </p:sp>
      <p:sp>
        <p:nvSpPr>
          <p:cNvPr id="26" name="Rectangle 17"/>
          <p:cNvSpPr txBox="1">
            <a:spLocks noChangeArrowheads="1"/>
          </p:cNvSpPr>
          <p:nvPr/>
        </p:nvSpPr>
        <p:spPr>
          <a:xfrm>
            <a:off x="5029323" y="1726084"/>
            <a:ext cx="4536504" cy="4151188"/>
          </a:xfrm>
          <a:prstGeom prst="rect">
            <a:avLst/>
          </a:prstGeom>
          <a:solidFill>
            <a:schemeClr val="bg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The site is only suitable for specialist care providers with a small number of residents</a:t>
            </a:r>
          </a:p>
          <a:p>
            <a:r>
              <a:rPr lang="en-GB" dirty="0" smtClean="0"/>
              <a:t>Usually, the market is demand-driven rather than site-driven; the site must be de-risked in order to attract  developer / providers.</a:t>
            </a:r>
          </a:p>
          <a:p>
            <a:r>
              <a:rPr lang="en-GB" dirty="0"/>
              <a:t>As the </a:t>
            </a:r>
            <a:r>
              <a:rPr lang="en-GB" dirty="0" smtClean="0"/>
              <a:t>public </a:t>
            </a:r>
            <a:r>
              <a:rPr lang="en-GB" dirty="0"/>
              <a:t>body which </a:t>
            </a:r>
            <a:r>
              <a:rPr lang="en-GB" dirty="0" smtClean="0"/>
              <a:t>commissions care, </a:t>
            </a:r>
            <a:r>
              <a:rPr lang="en-GB" dirty="0"/>
              <a:t>it is essential that Warwick County Council are closely </a:t>
            </a:r>
            <a:r>
              <a:rPr lang="en-GB" dirty="0" smtClean="0"/>
              <a:t>associated with the scheme in order to minimise the development risk.</a:t>
            </a:r>
          </a:p>
          <a:p>
            <a:r>
              <a:rPr lang="en-GB" dirty="0" smtClean="0"/>
              <a:t>It is not possible at this stage to meaningfully assess the land value for the site after the enabling works have been completed.</a:t>
            </a:r>
            <a:endParaRPr lang="en-GB" dirty="0"/>
          </a:p>
          <a:p>
            <a:r>
              <a:rPr lang="en-GB" dirty="0" smtClean="0"/>
              <a:t>However, site </a:t>
            </a:r>
            <a:r>
              <a:rPr lang="en-GB" dirty="0"/>
              <a:t>constraints mean that the land value </a:t>
            </a:r>
            <a:r>
              <a:rPr lang="en-GB" dirty="0" smtClean="0"/>
              <a:t>may be significantly lower than the cost of completing the enabling package.</a:t>
            </a:r>
            <a:endParaRPr lang="en-GB" dirty="0"/>
          </a:p>
          <a:p>
            <a:pPr marL="0" indent="0">
              <a:buNone/>
            </a:pPr>
            <a:endParaRPr lang="en-GB" dirty="0"/>
          </a:p>
        </p:txBody>
      </p:sp>
      <p:sp>
        <p:nvSpPr>
          <p:cNvPr id="27" name="Rectangle 4"/>
          <p:cNvSpPr>
            <a:spLocks noChangeArrowheads="1"/>
          </p:cNvSpPr>
          <p:nvPr/>
        </p:nvSpPr>
        <p:spPr bwMode="auto">
          <a:xfrm>
            <a:off x="3230563" y="6102052"/>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It is recommended that prior to proceeding with this option, a full market  report is commissioned to understand the nature of local demand</a:t>
            </a:r>
            <a:endParaRPr lang="en-GB" sz="1400" b="1" i="1" dirty="0">
              <a:solidFill>
                <a:schemeClr val="tx1"/>
              </a:solidFill>
            </a:endParaRPr>
          </a:p>
        </p:txBody>
      </p:sp>
      <p:sp>
        <p:nvSpPr>
          <p:cNvPr id="28" name="Rectangle 17"/>
          <p:cNvSpPr txBox="1">
            <a:spLocks noChangeArrowheads="1"/>
          </p:cNvSpPr>
          <p:nvPr/>
        </p:nvSpPr>
        <p:spPr>
          <a:xfrm>
            <a:off x="204787" y="1052736"/>
            <a:ext cx="9361040" cy="673348"/>
          </a:xfrm>
          <a:prstGeom prst="rect">
            <a:avLst/>
          </a:prstGeom>
          <a:no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smtClean="0"/>
              <a:t>The market testing exercise has confirmed that demand exists from this sector, and provided some valuable insights into the market for assisted living accommodation</a:t>
            </a:r>
          </a:p>
          <a:p>
            <a:pPr marL="0" indent="0">
              <a:buNone/>
            </a:pPr>
            <a:endParaRPr lang="en-GB" sz="1800" dirty="0"/>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67" y="1874913"/>
            <a:ext cx="952550" cy="9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72" y="3004046"/>
            <a:ext cx="1638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09" y="1906141"/>
            <a:ext cx="10953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808" y="4952567"/>
            <a:ext cx="1008112" cy="73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720" y="1906141"/>
            <a:ext cx="838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504" y="3775298"/>
            <a:ext cx="9906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0368" y="391284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3639" y="3891136"/>
            <a:ext cx="1429321" cy="88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152" y="4971256"/>
            <a:ext cx="213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8468" y="3004046"/>
            <a:ext cx="2476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Chevron 5"/>
          <p:cNvSpPr/>
          <p:nvPr/>
        </p:nvSpPr>
        <p:spPr>
          <a:xfrm>
            <a:off x="4556646" y="1724496"/>
            <a:ext cx="608063" cy="4155155"/>
          </a:xfrm>
          <a:custGeom>
            <a:avLst/>
            <a:gdLst>
              <a:gd name="connsiteX0" fmla="*/ 0 w 1008113"/>
              <a:gd name="connsiteY0" fmla="*/ 0 h 4151187"/>
              <a:gd name="connsiteX1" fmla="*/ 504057 w 1008113"/>
              <a:gd name="connsiteY1" fmla="*/ 0 h 4151187"/>
              <a:gd name="connsiteX2" fmla="*/ 1008113 w 1008113"/>
              <a:gd name="connsiteY2" fmla="*/ 2075594 h 4151187"/>
              <a:gd name="connsiteX3" fmla="*/ 504057 w 1008113"/>
              <a:gd name="connsiteY3" fmla="*/ 4151187 h 4151187"/>
              <a:gd name="connsiteX4" fmla="*/ 0 w 1008113"/>
              <a:gd name="connsiteY4" fmla="*/ 4151187 h 4151187"/>
              <a:gd name="connsiteX5" fmla="*/ 504057 w 1008113"/>
              <a:gd name="connsiteY5" fmla="*/ 2075594 h 4151187"/>
              <a:gd name="connsiteX6" fmla="*/ 0 w 1008113"/>
              <a:gd name="connsiteY6" fmla="*/ 0 h 4151187"/>
              <a:gd name="connsiteX0" fmla="*/ 0 w 1008113"/>
              <a:gd name="connsiteY0" fmla="*/ 0 h 4151187"/>
              <a:gd name="connsiteX1" fmla="*/ 504057 w 1008113"/>
              <a:gd name="connsiteY1" fmla="*/ 0 h 4151187"/>
              <a:gd name="connsiteX2" fmla="*/ 1008113 w 1008113"/>
              <a:gd name="connsiteY2" fmla="*/ 2075594 h 4151187"/>
              <a:gd name="connsiteX3" fmla="*/ 504057 w 1008113"/>
              <a:gd name="connsiteY3" fmla="*/ 4151187 h 4151187"/>
              <a:gd name="connsiteX4" fmla="*/ 0 w 1008113"/>
              <a:gd name="connsiteY4" fmla="*/ 4151187 h 4151187"/>
              <a:gd name="connsiteX5" fmla="*/ 910457 w 1008113"/>
              <a:gd name="connsiteY5" fmla="*/ 2062894 h 4151187"/>
              <a:gd name="connsiteX6" fmla="*/ 0 w 1008113"/>
              <a:gd name="connsiteY6" fmla="*/ 0 h 4151187"/>
              <a:gd name="connsiteX0" fmla="*/ 0 w 1008113"/>
              <a:gd name="connsiteY0" fmla="*/ 0 h 4151187"/>
              <a:gd name="connsiteX1" fmla="*/ 504057 w 1008113"/>
              <a:gd name="connsiteY1" fmla="*/ 0 h 4151187"/>
              <a:gd name="connsiteX2" fmla="*/ 1008113 w 1008113"/>
              <a:gd name="connsiteY2" fmla="*/ 2075594 h 4151187"/>
              <a:gd name="connsiteX3" fmla="*/ 504057 w 1008113"/>
              <a:gd name="connsiteY3" fmla="*/ 4151187 h 4151187"/>
              <a:gd name="connsiteX4" fmla="*/ 381000 w 1008113"/>
              <a:gd name="connsiteY4" fmla="*/ 4151187 h 4151187"/>
              <a:gd name="connsiteX5" fmla="*/ 910457 w 1008113"/>
              <a:gd name="connsiteY5" fmla="*/ 2062894 h 4151187"/>
              <a:gd name="connsiteX6" fmla="*/ 0 w 1008113"/>
              <a:gd name="connsiteY6" fmla="*/ 0 h 4151187"/>
              <a:gd name="connsiteX0" fmla="*/ 12700 w 627113"/>
              <a:gd name="connsiteY0" fmla="*/ 12700 h 4151187"/>
              <a:gd name="connsiteX1" fmla="*/ 123057 w 627113"/>
              <a:gd name="connsiteY1" fmla="*/ 0 h 4151187"/>
              <a:gd name="connsiteX2" fmla="*/ 627113 w 627113"/>
              <a:gd name="connsiteY2" fmla="*/ 2075594 h 4151187"/>
              <a:gd name="connsiteX3" fmla="*/ 123057 w 627113"/>
              <a:gd name="connsiteY3" fmla="*/ 4151187 h 4151187"/>
              <a:gd name="connsiteX4" fmla="*/ 0 w 627113"/>
              <a:gd name="connsiteY4" fmla="*/ 4151187 h 4151187"/>
              <a:gd name="connsiteX5" fmla="*/ 529457 w 627113"/>
              <a:gd name="connsiteY5" fmla="*/ 2062894 h 4151187"/>
              <a:gd name="connsiteX6" fmla="*/ 12700 w 627113"/>
              <a:gd name="connsiteY6" fmla="*/ 12700 h 4151187"/>
              <a:gd name="connsiteX0" fmla="*/ 10319 w 627113"/>
              <a:gd name="connsiteY0" fmla="*/ 793 h 4151187"/>
              <a:gd name="connsiteX1" fmla="*/ 123057 w 627113"/>
              <a:gd name="connsiteY1" fmla="*/ 0 h 4151187"/>
              <a:gd name="connsiteX2" fmla="*/ 627113 w 627113"/>
              <a:gd name="connsiteY2" fmla="*/ 2075594 h 4151187"/>
              <a:gd name="connsiteX3" fmla="*/ 123057 w 627113"/>
              <a:gd name="connsiteY3" fmla="*/ 4151187 h 4151187"/>
              <a:gd name="connsiteX4" fmla="*/ 0 w 627113"/>
              <a:gd name="connsiteY4" fmla="*/ 4151187 h 4151187"/>
              <a:gd name="connsiteX5" fmla="*/ 529457 w 627113"/>
              <a:gd name="connsiteY5" fmla="*/ 2062894 h 4151187"/>
              <a:gd name="connsiteX6" fmla="*/ 10319 w 627113"/>
              <a:gd name="connsiteY6" fmla="*/ 793 h 4151187"/>
              <a:gd name="connsiteX0" fmla="*/ 10319 w 627113"/>
              <a:gd name="connsiteY0" fmla="*/ 0 h 4150394"/>
              <a:gd name="connsiteX1" fmla="*/ 123057 w 627113"/>
              <a:gd name="connsiteY1" fmla="*/ 6351 h 4150394"/>
              <a:gd name="connsiteX2" fmla="*/ 627113 w 627113"/>
              <a:gd name="connsiteY2" fmla="*/ 2074801 h 4150394"/>
              <a:gd name="connsiteX3" fmla="*/ 123057 w 627113"/>
              <a:gd name="connsiteY3" fmla="*/ 4150394 h 4150394"/>
              <a:gd name="connsiteX4" fmla="*/ 0 w 627113"/>
              <a:gd name="connsiteY4" fmla="*/ 4150394 h 4150394"/>
              <a:gd name="connsiteX5" fmla="*/ 529457 w 627113"/>
              <a:gd name="connsiteY5" fmla="*/ 2062101 h 4150394"/>
              <a:gd name="connsiteX6" fmla="*/ 10319 w 627113"/>
              <a:gd name="connsiteY6" fmla="*/ 0 h 4150394"/>
              <a:gd name="connsiteX0" fmla="*/ 10319 w 627113"/>
              <a:gd name="connsiteY0" fmla="*/ 0 h 4150394"/>
              <a:gd name="connsiteX1" fmla="*/ 125439 w 627113"/>
              <a:gd name="connsiteY1" fmla="*/ 3969 h 4150394"/>
              <a:gd name="connsiteX2" fmla="*/ 627113 w 627113"/>
              <a:gd name="connsiteY2" fmla="*/ 2074801 h 4150394"/>
              <a:gd name="connsiteX3" fmla="*/ 123057 w 627113"/>
              <a:gd name="connsiteY3" fmla="*/ 4150394 h 4150394"/>
              <a:gd name="connsiteX4" fmla="*/ 0 w 627113"/>
              <a:gd name="connsiteY4" fmla="*/ 4150394 h 4150394"/>
              <a:gd name="connsiteX5" fmla="*/ 529457 w 627113"/>
              <a:gd name="connsiteY5" fmla="*/ 2062101 h 4150394"/>
              <a:gd name="connsiteX6" fmla="*/ 10319 w 627113"/>
              <a:gd name="connsiteY6" fmla="*/ 0 h 4150394"/>
              <a:gd name="connsiteX0" fmla="*/ 10319 w 627113"/>
              <a:gd name="connsiteY0" fmla="*/ 0 h 4157537"/>
              <a:gd name="connsiteX1" fmla="*/ 125439 w 627113"/>
              <a:gd name="connsiteY1" fmla="*/ 3969 h 4157537"/>
              <a:gd name="connsiteX2" fmla="*/ 627113 w 627113"/>
              <a:gd name="connsiteY2" fmla="*/ 2074801 h 4157537"/>
              <a:gd name="connsiteX3" fmla="*/ 123057 w 627113"/>
              <a:gd name="connsiteY3" fmla="*/ 4157537 h 4157537"/>
              <a:gd name="connsiteX4" fmla="*/ 0 w 627113"/>
              <a:gd name="connsiteY4" fmla="*/ 4150394 h 4157537"/>
              <a:gd name="connsiteX5" fmla="*/ 529457 w 627113"/>
              <a:gd name="connsiteY5" fmla="*/ 2062101 h 4157537"/>
              <a:gd name="connsiteX6" fmla="*/ 10319 w 627113"/>
              <a:gd name="connsiteY6" fmla="*/ 0 h 4157537"/>
              <a:gd name="connsiteX0" fmla="*/ 10319 w 627113"/>
              <a:gd name="connsiteY0" fmla="*/ 0 h 4152774"/>
              <a:gd name="connsiteX1" fmla="*/ 125439 w 627113"/>
              <a:gd name="connsiteY1" fmla="*/ 3969 h 4152774"/>
              <a:gd name="connsiteX2" fmla="*/ 627113 w 627113"/>
              <a:gd name="connsiteY2" fmla="*/ 2074801 h 4152774"/>
              <a:gd name="connsiteX3" fmla="*/ 123057 w 627113"/>
              <a:gd name="connsiteY3" fmla="*/ 4152774 h 4152774"/>
              <a:gd name="connsiteX4" fmla="*/ 0 w 627113"/>
              <a:gd name="connsiteY4" fmla="*/ 4150394 h 4152774"/>
              <a:gd name="connsiteX5" fmla="*/ 529457 w 627113"/>
              <a:gd name="connsiteY5" fmla="*/ 2062101 h 4152774"/>
              <a:gd name="connsiteX6" fmla="*/ 10319 w 627113"/>
              <a:gd name="connsiteY6" fmla="*/ 0 h 4152774"/>
              <a:gd name="connsiteX0" fmla="*/ 26194 w 627113"/>
              <a:gd name="connsiteY0" fmla="*/ 0 h 4152774"/>
              <a:gd name="connsiteX1" fmla="*/ 125439 w 627113"/>
              <a:gd name="connsiteY1" fmla="*/ 3969 h 4152774"/>
              <a:gd name="connsiteX2" fmla="*/ 627113 w 627113"/>
              <a:gd name="connsiteY2" fmla="*/ 2074801 h 4152774"/>
              <a:gd name="connsiteX3" fmla="*/ 123057 w 627113"/>
              <a:gd name="connsiteY3" fmla="*/ 4152774 h 4152774"/>
              <a:gd name="connsiteX4" fmla="*/ 0 w 627113"/>
              <a:gd name="connsiteY4" fmla="*/ 4150394 h 4152774"/>
              <a:gd name="connsiteX5" fmla="*/ 529457 w 627113"/>
              <a:gd name="connsiteY5" fmla="*/ 2062101 h 4152774"/>
              <a:gd name="connsiteX6" fmla="*/ 26194 w 627113"/>
              <a:gd name="connsiteY6" fmla="*/ 0 h 4152774"/>
              <a:gd name="connsiteX0" fmla="*/ 7144 w 608063"/>
              <a:gd name="connsiteY0" fmla="*/ 0 h 4152774"/>
              <a:gd name="connsiteX1" fmla="*/ 106389 w 608063"/>
              <a:gd name="connsiteY1" fmla="*/ 3969 h 4152774"/>
              <a:gd name="connsiteX2" fmla="*/ 608063 w 608063"/>
              <a:gd name="connsiteY2" fmla="*/ 2074801 h 4152774"/>
              <a:gd name="connsiteX3" fmla="*/ 104007 w 608063"/>
              <a:gd name="connsiteY3" fmla="*/ 4152774 h 4152774"/>
              <a:gd name="connsiteX4" fmla="*/ 0 w 608063"/>
              <a:gd name="connsiteY4" fmla="*/ 4150394 h 4152774"/>
              <a:gd name="connsiteX5" fmla="*/ 510407 w 608063"/>
              <a:gd name="connsiteY5" fmla="*/ 2062101 h 4152774"/>
              <a:gd name="connsiteX6" fmla="*/ 7144 w 608063"/>
              <a:gd name="connsiteY6" fmla="*/ 0 h 4152774"/>
              <a:gd name="connsiteX0" fmla="*/ 7144 w 608063"/>
              <a:gd name="connsiteY0" fmla="*/ 2381 h 4155155"/>
              <a:gd name="connsiteX1" fmla="*/ 106389 w 608063"/>
              <a:gd name="connsiteY1" fmla="*/ 0 h 4155155"/>
              <a:gd name="connsiteX2" fmla="*/ 608063 w 608063"/>
              <a:gd name="connsiteY2" fmla="*/ 2077182 h 4155155"/>
              <a:gd name="connsiteX3" fmla="*/ 104007 w 608063"/>
              <a:gd name="connsiteY3" fmla="*/ 4155155 h 4155155"/>
              <a:gd name="connsiteX4" fmla="*/ 0 w 608063"/>
              <a:gd name="connsiteY4" fmla="*/ 4152775 h 4155155"/>
              <a:gd name="connsiteX5" fmla="*/ 510407 w 608063"/>
              <a:gd name="connsiteY5" fmla="*/ 2064482 h 4155155"/>
              <a:gd name="connsiteX6" fmla="*/ 7144 w 608063"/>
              <a:gd name="connsiteY6" fmla="*/ 2381 h 4155155"/>
              <a:gd name="connsiteX0" fmla="*/ 7144 w 608063"/>
              <a:gd name="connsiteY0" fmla="*/ 2381 h 4155155"/>
              <a:gd name="connsiteX1" fmla="*/ 106389 w 608063"/>
              <a:gd name="connsiteY1" fmla="*/ 0 h 4155155"/>
              <a:gd name="connsiteX2" fmla="*/ 608063 w 608063"/>
              <a:gd name="connsiteY2" fmla="*/ 2077182 h 4155155"/>
              <a:gd name="connsiteX3" fmla="*/ 104007 w 608063"/>
              <a:gd name="connsiteY3" fmla="*/ 4155155 h 4155155"/>
              <a:gd name="connsiteX4" fmla="*/ 0 w 608063"/>
              <a:gd name="connsiteY4" fmla="*/ 4152775 h 4155155"/>
              <a:gd name="connsiteX5" fmla="*/ 510407 w 608063"/>
              <a:gd name="connsiteY5" fmla="*/ 2083532 h 4155155"/>
              <a:gd name="connsiteX6" fmla="*/ 7144 w 608063"/>
              <a:gd name="connsiteY6" fmla="*/ 2381 h 41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063" h="4155155">
                <a:moveTo>
                  <a:pt x="7144" y="2381"/>
                </a:moveTo>
                <a:lnTo>
                  <a:pt x="106389" y="0"/>
                </a:lnTo>
                <a:lnTo>
                  <a:pt x="608063" y="2077182"/>
                </a:lnTo>
                <a:lnTo>
                  <a:pt x="104007" y="4155155"/>
                </a:lnTo>
                <a:lnTo>
                  <a:pt x="0" y="4152775"/>
                </a:lnTo>
                <a:lnTo>
                  <a:pt x="510407" y="2083532"/>
                </a:lnTo>
                <a:lnTo>
                  <a:pt x="7144" y="2381"/>
                </a:lnTo>
                <a:close/>
              </a:path>
            </a:pathLst>
          </a:custGeom>
          <a:solidFill>
            <a:srgbClr val="44511A">
              <a:alpha val="69804"/>
            </a:srgb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0"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22</a:t>
            </a:fld>
            <a:endParaRPr lang="en-GB"/>
          </a:p>
        </p:txBody>
      </p:sp>
    </p:spTree>
    <p:extLst>
      <p:ext uri="{BB962C8B-B14F-4D97-AF65-F5344CB8AC3E}">
        <p14:creationId xmlns:p14="http://schemas.microsoft.com/office/powerpoint/2010/main" val="3397062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sz="2000" dirty="0"/>
              <a:t>Our market testing has shown that there are essentially two </a:t>
            </a:r>
            <a:r>
              <a:rPr lang="en-GB" sz="2000" dirty="0" smtClean="0"/>
              <a:t>options to take this solution to the market, depending on WDC’s appetite for development risk</a:t>
            </a:r>
            <a:endParaRPr lang="en-GB" sz="2000" dirty="0"/>
          </a:p>
        </p:txBody>
      </p:sp>
      <p:sp>
        <p:nvSpPr>
          <p:cNvPr id="100" name="Rectangle 4"/>
          <p:cNvSpPr>
            <a:spLocks noChangeArrowheads="1"/>
          </p:cNvSpPr>
          <p:nvPr/>
        </p:nvSpPr>
        <p:spPr bwMode="auto">
          <a:xfrm>
            <a:off x="3230563" y="6021288"/>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We understand that option 2 is more aligned with WDC’s risk appetite and this decision shapes the implementation programme</a:t>
            </a:r>
            <a:endParaRPr lang="en-GB" sz="1400" b="1" i="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79826641"/>
              </p:ext>
            </p:extLst>
          </p:nvPr>
        </p:nvGraphicFramePr>
        <p:xfrm>
          <a:off x="416496" y="1227666"/>
          <a:ext cx="9145017" cy="4211320"/>
        </p:xfrm>
        <a:graphic>
          <a:graphicData uri="http://schemas.openxmlformats.org/drawingml/2006/table">
            <a:tbl>
              <a:tblPr firstRow="1" bandRow="1">
                <a:tableStyleId>{5C22544A-7EE6-4342-B048-85BDC9FD1C3A}</a:tableStyleId>
              </a:tblPr>
              <a:tblGrid>
                <a:gridCol w="2620362"/>
                <a:gridCol w="2682318"/>
                <a:gridCol w="2831335"/>
                <a:gridCol w="1011002"/>
              </a:tblGrid>
              <a:tr h="370840">
                <a:tc>
                  <a:txBody>
                    <a:bodyPr/>
                    <a:lstStyle/>
                    <a:p>
                      <a:r>
                        <a:rPr lang="en-GB" sz="1600" dirty="0" smtClean="0"/>
                        <a:t>Description</a:t>
                      </a:r>
                      <a:endParaRPr lang="en-GB" sz="1600" dirty="0"/>
                    </a:p>
                  </a:txBody>
                  <a:tcPr>
                    <a:solidFill>
                      <a:schemeClr val="accent5">
                        <a:lumMod val="50000"/>
                      </a:schemeClr>
                    </a:solidFill>
                  </a:tcPr>
                </a:tc>
                <a:tc>
                  <a:txBody>
                    <a:bodyPr/>
                    <a:lstStyle/>
                    <a:p>
                      <a:r>
                        <a:rPr lang="en-GB" sz="1600" dirty="0" smtClean="0"/>
                        <a:t>Advantages</a:t>
                      </a:r>
                      <a:endParaRPr lang="en-GB" sz="1600" dirty="0"/>
                    </a:p>
                  </a:txBody>
                  <a:tcPr>
                    <a:solidFill>
                      <a:schemeClr val="accent5">
                        <a:lumMod val="50000"/>
                      </a:schemeClr>
                    </a:solidFill>
                  </a:tcPr>
                </a:tc>
                <a:tc>
                  <a:txBody>
                    <a:bodyPr/>
                    <a:lstStyle/>
                    <a:p>
                      <a:r>
                        <a:rPr lang="en-GB" sz="1600" dirty="0" smtClean="0"/>
                        <a:t>Disadvantages</a:t>
                      </a:r>
                      <a:endParaRPr lang="en-GB" sz="1600" dirty="0"/>
                    </a:p>
                  </a:txBody>
                  <a:tcPr>
                    <a:solidFill>
                      <a:schemeClr val="accent5">
                        <a:lumMod val="50000"/>
                      </a:schemeClr>
                    </a:solidFill>
                  </a:tcPr>
                </a:tc>
                <a:tc>
                  <a:txBody>
                    <a:bodyPr/>
                    <a:lstStyle/>
                    <a:p>
                      <a:r>
                        <a:rPr lang="en-GB" sz="1600" dirty="0" smtClean="0"/>
                        <a:t>Risk</a:t>
                      </a:r>
                      <a:endParaRPr lang="en-GB" sz="1600" dirty="0"/>
                    </a:p>
                  </a:txBody>
                  <a:tcPr>
                    <a:solidFill>
                      <a:schemeClr val="accent5">
                        <a:lumMod val="50000"/>
                      </a:schemeClr>
                    </a:solidFill>
                  </a:tcPr>
                </a:tc>
              </a:tr>
              <a:tr h="370840">
                <a:tc>
                  <a:txBody>
                    <a:bodyPr/>
                    <a:lstStyle/>
                    <a:p>
                      <a:r>
                        <a:rPr lang="en-GB" sz="1600" b="1" dirty="0" smtClean="0"/>
                        <a:t>OPTION 1: </a:t>
                      </a:r>
                      <a:r>
                        <a:rPr lang="en-GB" sz="1600" dirty="0" smtClean="0"/>
                        <a:t>WDC to develop the site themselves to provide care accommodation, which would be leased to a Provider on a short-lease basis (typically up to 7 years with a 3 year break clause).</a:t>
                      </a:r>
                      <a:endParaRPr lang="en-GB" sz="1600" dirty="0"/>
                    </a:p>
                  </a:txBody>
                  <a:tcPr/>
                </a:tc>
                <a:tc>
                  <a:txBody>
                    <a:bodyPr/>
                    <a:lstStyle/>
                    <a:p>
                      <a:r>
                        <a:rPr lang="en-GB" sz="1600" dirty="0" smtClean="0"/>
                        <a:t>Higher income revenue generated.  Possibility to convert the facilities into residential use in future if necessary.</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WDC would be</a:t>
                      </a:r>
                      <a:r>
                        <a:rPr lang="en-GB" sz="1600" baseline="0" dirty="0" smtClean="0"/>
                        <a:t> taking on development risk </a:t>
                      </a:r>
                      <a:r>
                        <a:rPr lang="en-GB" sz="1600" dirty="0" smtClean="0"/>
                        <a:t>and could potentially end up with a liability if the site became vacant in future.</a:t>
                      </a:r>
                      <a:r>
                        <a:rPr lang="en-GB" sz="1600" baseline="0" dirty="0" smtClean="0"/>
                        <a:t> </a:t>
                      </a:r>
                      <a:r>
                        <a:rPr lang="en-GB" sz="1600" dirty="0" smtClean="0"/>
                        <a:t>The higher risk on this option may also make it harder to access funding from EH.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tc>
              </a:tr>
              <a:tr h="370840">
                <a:tc>
                  <a:txBody>
                    <a:bodyPr/>
                    <a:lstStyle/>
                    <a:p>
                      <a:r>
                        <a:rPr lang="en-GB" sz="1600" b="1" dirty="0" smtClean="0"/>
                        <a:t>OPTION 2: </a:t>
                      </a:r>
                      <a:r>
                        <a:rPr lang="en-GB" sz="1600" dirty="0" smtClean="0"/>
                        <a:t>To go to market with a development agreement for a Developer / Provider to take a long lease to develop the site.</a:t>
                      </a:r>
                    </a:p>
                    <a:p>
                      <a:endParaRPr lang="en-GB" sz="1600" dirty="0"/>
                    </a:p>
                  </a:txBody>
                  <a:tcPr/>
                </a:tc>
                <a:tc>
                  <a:txBody>
                    <a:bodyPr/>
                    <a:lstStyle/>
                    <a:p>
                      <a:r>
                        <a:rPr lang="en-GB" sz="1600" dirty="0" smtClean="0"/>
                        <a:t>Provides long-term solution.  No exposure to development risk or on-going operational &amp; maintenance costs.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Lower income generated.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tc>
              </a:tr>
            </a:tbl>
          </a:graphicData>
        </a:graphic>
      </p:graphicFrame>
      <p:sp>
        <p:nvSpPr>
          <p:cNvPr id="7" name="Rectangle 6"/>
          <p:cNvSpPr/>
          <p:nvPr/>
        </p:nvSpPr>
        <p:spPr>
          <a:xfrm>
            <a:off x="8569325" y="1628800"/>
            <a:ext cx="963232" cy="249056"/>
          </a:xfrm>
          <a:prstGeom prst="rect">
            <a:avLst/>
          </a:prstGeom>
          <a:solidFill>
            <a:srgbClr val="FF0000"/>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HIGH</a:t>
            </a:r>
            <a:endParaRPr lang="en-GB" sz="1400" b="1" dirty="0"/>
          </a:p>
        </p:txBody>
      </p:sp>
      <p:sp>
        <p:nvSpPr>
          <p:cNvPr id="8" name="Rectangle 7"/>
          <p:cNvSpPr/>
          <p:nvPr/>
        </p:nvSpPr>
        <p:spPr>
          <a:xfrm>
            <a:off x="8553400" y="3933056"/>
            <a:ext cx="979580" cy="2490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LOW</a:t>
            </a:r>
            <a:endParaRPr lang="en-GB" sz="1400" b="1" dirty="0"/>
          </a:p>
        </p:txBody>
      </p:sp>
      <p:sp>
        <p:nvSpPr>
          <p:cNvPr id="9"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23</a:t>
            </a:fld>
            <a:endParaRPr lang="en-GB"/>
          </a:p>
        </p:txBody>
      </p:sp>
    </p:spTree>
    <p:extLst>
      <p:ext uri="{BB962C8B-B14F-4D97-AF65-F5344CB8AC3E}">
        <p14:creationId xmlns:p14="http://schemas.microsoft.com/office/powerpoint/2010/main" val="1964255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52600" y="1018847"/>
            <a:ext cx="7015617" cy="500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
          <p:cNvSpPr txBox="1">
            <a:spLocks noChangeArrowheads="1"/>
          </p:cNvSpPr>
          <p:nvPr/>
        </p:nvSpPr>
        <p:spPr bwMode="auto">
          <a:xfrm>
            <a:off x="27248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sz="2000" dirty="0" smtClean="0"/>
              <a:t>Whilst the design for an Assisted Living solution will be dependent on the care provider’s requirements, we have developed a high level conceptual design</a:t>
            </a:r>
            <a:endParaRPr lang="en-GB" sz="2000" dirty="0"/>
          </a:p>
        </p:txBody>
      </p:sp>
      <p:sp>
        <p:nvSpPr>
          <p:cNvPr id="27" name="Rectangle 4"/>
          <p:cNvSpPr>
            <a:spLocks noChangeArrowheads="1"/>
          </p:cNvSpPr>
          <p:nvPr/>
        </p:nvSpPr>
        <p:spPr bwMode="auto">
          <a:xfrm>
            <a:off x="3230563" y="6102052"/>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The scheme visualisation above may be useful to demonstrate the development possibilities with both developers and stakeholders</a:t>
            </a:r>
            <a:endParaRPr lang="en-GB" sz="1400" b="1" i="1" dirty="0">
              <a:solidFill>
                <a:schemeClr val="tx1"/>
              </a:solidFill>
            </a:endParaRPr>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136" y="1124744"/>
            <a:ext cx="2013595" cy="59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24</a:t>
            </a:fld>
            <a:endParaRPr lang="en-GB"/>
          </a:p>
        </p:txBody>
      </p:sp>
    </p:spTree>
    <p:extLst>
      <p:ext uri="{BB962C8B-B14F-4D97-AF65-F5344CB8AC3E}">
        <p14:creationId xmlns:p14="http://schemas.microsoft.com/office/powerpoint/2010/main" val="270085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order to </a:t>
            </a:r>
            <a:r>
              <a:rPr lang="en-GB" dirty="0" smtClean="0"/>
              <a:t>secure interest </a:t>
            </a:r>
            <a:r>
              <a:rPr lang="en-GB" dirty="0"/>
              <a:t>from the developer / provider market, </a:t>
            </a:r>
            <a:r>
              <a:rPr lang="en-GB" dirty="0" smtClean="0"/>
              <a:t>it </a:t>
            </a:r>
            <a:r>
              <a:rPr lang="en-GB" dirty="0"/>
              <a:t>will be necessary to mitigate the development </a:t>
            </a:r>
            <a:r>
              <a:rPr lang="en-GB" dirty="0" smtClean="0"/>
              <a:t>risks in four key areas</a:t>
            </a:r>
            <a:endParaRPr lang="en-GB" dirty="0"/>
          </a:p>
        </p:txBody>
      </p:sp>
      <p:sp>
        <p:nvSpPr>
          <p:cNvPr id="6" name="Freeform 5"/>
          <p:cNvSpPr/>
          <p:nvPr/>
        </p:nvSpPr>
        <p:spPr>
          <a:xfrm>
            <a:off x="271810" y="1124744"/>
            <a:ext cx="2118185" cy="505023"/>
          </a:xfrm>
          <a:custGeom>
            <a:avLst/>
            <a:gdLst>
              <a:gd name="connsiteX0" fmla="*/ 0 w 2118185"/>
              <a:gd name="connsiteY0" fmla="*/ 0 h 345600"/>
              <a:gd name="connsiteX1" fmla="*/ 2118185 w 2118185"/>
              <a:gd name="connsiteY1" fmla="*/ 0 h 345600"/>
              <a:gd name="connsiteX2" fmla="*/ 2118185 w 2118185"/>
              <a:gd name="connsiteY2" fmla="*/ 345600 h 345600"/>
              <a:gd name="connsiteX3" fmla="*/ 0 w 2118185"/>
              <a:gd name="connsiteY3" fmla="*/ 345600 h 345600"/>
              <a:gd name="connsiteX4" fmla="*/ 0 w 2118185"/>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345600">
                <a:moveTo>
                  <a:pt x="0" y="0"/>
                </a:moveTo>
                <a:lnTo>
                  <a:pt x="2118185" y="0"/>
                </a:lnTo>
                <a:lnTo>
                  <a:pt x="2118185" y="345600"/>
                </a:lnTo>
                <a:lnTo>
                  <a:pt x="0" y="345600"/>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400" b="1" kern="1200" dirty="0" smtClean="0"/>
              <a:t>Planning Risk</a:t>
            </a:r>
            <a:endParaRPr lang="en-GB" sz="1400" b="1" kern="1200" dirty="0"/>
          </a:p>
        </p:txBody>
      </p:sp>
      <p:sp>
        <p:nvSpPr>
          <p:cNvPr id="7" name="Freeform 6"/>
          <p:cNvSpPr/>
          <p:nvPr/>
        </p:nvSpPr>
        <p:spPr>
          <a:xfrm>
            <a:off x="271810" y="1629766"/>
            <a:ext cx="2118185" cy="4150441"/>
          </a:xfrm>
          <a:custGeom>
            <a:avLst/>
            <a:gdLst>
              <a:gd name="connsiteX0" fmla="*/ 0 w 2118185"/>
              <a:gd name="connsiteY0" fmla="*/ 0 h 4150440"/>
              <a:gd name="connsiteX1" fmla="*/ 2118185 w 2118185"/>
              <a:gd name="connsiteY1" fmla="*/ 0 h 4150440"/>
              <a:gd name="connsiteX2" fmla="*/ 2118185 w 2118185"/>
              <a:gd name="connsiteY2" fmla="*/ 4150440 h 4150440"/>
              <a:gd name="connsiteX3" fmla="*/ 0 w 2118185"/>
              <a:gd name="connsiteY3" fmla="*/ 4150440 h 4150440"/>
              <a:gd name="connsiteX4" fmla="*/ 0 w 2118185"/>
              <a:gd name="connsiteY4" fmla="*/ 0 h 4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4150440">
                <a:moveTo>
                  <a:pt x="0" y="0"/>
                </a:moveTo>
                <a:lnTo>
                  <a:pt x="2118185" y="0"/>
                </a:lnTo>
                <a:lnTo>
                  <a:pt x="2118185" y="4150440"/>
                </a:lnTo>
                <a:lnTo>
                  <a:pt x="0" y="4150440"/>
                </a:lnTo>
                <a:lnTo>
                  <a:pt x="0" y="0"/>
                </a:lnTo>
                <a:close/>
              </a:path>
            </a:pathLst>
          </a:custGeom>
          <a:solidFill>
            <a:srgbClr val="E1EBC0">
              <a:alpha val="6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Aft>
                <a:spcPts val="1200"/>
              </a:spcAft>
              <a:buClr>
                <a:schemeClr val="tx2"/>
              </a:buClr>
            </a:pPr>
            <a:r>
              <a:rPr lang="en-GB" sz="1100" b="1" dirty="0" smtClean="0"/>
              <a:t>Development Brief</a:t>
            </a:r>
            <a:endParaRPr lang="en-GB" sz="1100" kern="1200" dirty="0" smtClean="0"/>
          </a:p>
          <a:p>
            <a:pPr marL="171450" lvl="1" indent="-171450" algn="l" defTabSz="533400">
              <a:lnSpc>
                <a:spcPct val="90000"/>
              </a:lnSpc>
              <a:spcBef>
                <a:spcPct val="0"/>
              </a:spcBef>
              <a:spcAft>
                <a:spcPts val="1200"/>
              </a:spcAft>
              <a:buClr>
                <a:schemeClr val="tx2"/>
              </a:buClr>
              <a:buFont typeface="Wingdings" pitchFamily="2" charset="2"/>
              <a:buChar char="§"/>
            </a:pPr>
            <a:r>
              <a:rPr lang="en-GB" sz="1100" kern="1200" dirty="0" smtClean="0"/>
              <a:t>A comprehensive Development Brief should include an outline of the type of development expected or encouraged by local planning policies.</a:t>
            </a:r>
          </a:p>
          <a:p>
            <a:pPr marL="0" lvl="1" algn="l" defTabSz="533400">
              <a:lnSpc>
                <a:spcPct val="90000"/>
              </a:lnSpc>
              <a:spcBef>
                <a:spcPct val="0"/>
              </a:spcBef>
              <a:spcAft>
                <a:spcPts val="1200"/>
              </a:spcAft>
              <a:buClr>
                <a:schemeClr val="tx2"/>
              </a:buClr>
            </a:pPr>
            <a:r>
              <a:rPr lang="en-GB" sz="1100" b="1" kern="1200" dirty="0" smtClean="0"/>
              <a:t>Supplementary Planning Document (SPD)</a:t>
            </a:r>
          </a:p>
          <a:p>
            <a:pPr marL="171450" lvl="1" indent="-171450" algn="l" defTabSz="533400">
              <a:lnSpc>
                <a:spcPct val="90000"/>
              </a:lnSpc>
              <a:spcBef>
                <a:spcPct val="0"/>
              </a:spcBef>
              <a:spcAft>
                <a:spcPts val="1200"/>
              </a:spcAft>
              <a:buClr>
                <a:schemeClr val="tx2"/>
              </a:buClr>
              <a:buFont typeface="Wingdings" pitchFamily="2" charset="2"/>
              <a:buChar char="§"/>
            </a:pPr>
            <a:r>
              <a:rPr lang="en-GB" sz="1100" kern="1200" dirty="0" smtClean="0"/>
              <a:t>The Development Brief can be issued as an SPD which will be taken into material consideration when determining an application for full planning permission.</a:t>
            </a:r>
            <a:endParaRPr lang="en-GB" sz="1100" kern="1200" dirty="0"/>
          </a:p>
          <a:p>
            <a:pPr marL="0" lvl="1" algn="l" defTabSz="533400">
              <a:lnSpc>
                <a:spcPct val="90000"/>
              </a:lnSpc>
              <a:spcBef>
                <a:spcPct val="0"/>
              </a:spcBef>
              <a:spcAft>
                <a:spcPts val="1200"/>
              </a:spcAft>
              <a:buClr>
                <a:schemeClr val="tx2"/>
              </a:buClr>
            </a:pPr>
            <a:r>
              <a:rPr lang="en-GB" sz="1100" b="1" kern="1200" dirty="0" smtClean="0"/>
              <a:t>Outline Consent</a:t>
            </a:r>
          </a:p>
          <a:p>
            <a:pPr marL="171450" lvl="1" indent="-171450" algn="l" defTabSz="533400">
              <a:lnSpc>
                <a:spcPct val="90000"/>
              </a:lnSpc>
              <a:spcBef>
                <a:spcPct val="0"/>
              </a:spcBef>
              <a:spcAft>
                <a:spcPts val="1200"/>
              </a:spcAft>
              <a:buClr>
                <a:schemeClr val="tx2"/>
              </a:buClr>
              <a:buFont typeface="Wingdings" pitchFamily="2" charset="2"/>
              <a:buChar char="§"/>
            </a:pPr>
            <a:r>
              <a:rPr lang="en-GB" sz="1100" kern="1200" dirty="0" smtClean="0"/>
              <a:t>Outline consent may also be obtained for providing additional accommodation at the rear of the site.</a:t>
            </a:r>
            <a:endParaRPr lang="en-GB" sz="1100" kern="1200" dirty="0"/>
          </a:p>
        </p:txBody>
      </p:sp>
      <p:sp>
        <p:nvSpPr>
          <p:cNvPr id="8" name="Freeform 7"/>
          <p:cNvSpPr/>
          <p:nvPr/>
        </p:nvSpPr>
        <p:spPr>
          <a:xfrm>
            <a:off x="2686542" y="1124744"/>
            <a:ext cx="2118185" cy="505023"/>
          </a:xfrm>
          <a:custGeom>
            <a:avLst/>
            <a:gdLst>
              <a:gd name="connsiteX0" fmla="*/ 0 w 2118185"/>
              <a:gd name="connsiteY0" fmla="*/ 0 h 345600"/>
              <a:gd name="connsiteX1" fmla="*/ 2118185 w 2118185"/>
              <a:gd name="connsiteY1" fmla="*/ 0 h 345600"/>
              <a:gd name="connsiteX2" fmla="*/ 2118185 w 2118185"/>
              <a:gd name="connsiteY2" fmla="*/ 345600 h 345600"/>
              <a:gd name="connsiteX3" fmla="*/ 0 w 2118185"/>
              <a:gd name="connsiteY3" fmla="*/ 345600 h 345600"/>
              <a:gd name="connsiteX4" fmla="*/ 0 w 2118185"/>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345600">
                <a:moveTo>
                  <a:pt x="0" y="0"/>
                </a:moveTo>
                <a:lnTo>
                  <a:pt x="2118185" y="0"/>
                </a:lnTo>
                <a:lnTo>
                  <a:pt x="2118185" y="345600"/>
                </a:lnTo>
                <a:lnTo>
                  <a:pt x="0" y="345600"/>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400" b="1" kern="1200" smtClean="0"/>
              <a:t>Design Risk</a:t>
            </a:r>
            <a:endParaRPr lang="en-GB" sz="1400" b="1" kern="1200"/>
          </a:p>
        </p:txBody>
      </p:sp>
      <p:sp>
        <p:nvSpPr>
          <p:cNvPr id="9" name="Freeform 8"/>
          <p:cNvSpPr/>
          <p:nvPr/>
        </p:nvSpPr>
        <p:spPr>
          <a:xfrm>
            <a:off x="2686542" y="1629767"/>
            <a:ext cx="2118185" cy="4150440"/>
          </a:xfrm>
          <a:custGeom>
            <a:avLst/>
            <a:gdLst>
              <a:gd name="connsiteX0" fmla="*/ 0 w 2118185"/>
              <a:gd name="connsiteY0" fmla="*/ 0 h 4150440"/>
              <a:gd name="connsiteX1" fmla="*/ 2118185 w 2118185"/>
              <a:gd name="connsiteY1" fmla="*/ 0 h 4150440"/>
              <a:gd name="connsiteX2" fmla="*/ 2118185 w 2118185"/>
              <a:gd name="connsiteY2" fmla="*/ 4150440 h 4150440"/>
              <a:gd name="connsiteX3" fmla="*/ 0 w 2118185"/>
              <a:gd name="connsiteY3" fmla="*/ 4150440 h 4150440"/>
              <a:gd name="connsiteX4" fmla="*/ 0 w 2118185"/>
              <a:gd name="connsiteY4" fmla="*/ 0 h 4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4150440">
                <a:moveTo>
                  <a:pt x="0" y="0"/>
                </a:moveTo>
                <a:lnTo>
                  <a:pt x="2118185" y="0"/>
                </a:lnTo>
                <a:lnTo>
                  <a:pt x="2118185" y="4150440"/>
                </a:lnTo>
                <a:lnTo>
                  <a:pt x="0" y="4150440"/>
                </a:lnTo>
                <a:lnTo>
                  <a:pt x="0" y="0"/>
                </a:lnTo>
                <a:close/>
              </a:path>
            </a:pathLst>
          </a:custGeom>
          <a:solidFill>
            <a:srgbClr val="E1EBC0">
              <a:alpha val="6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ts val="1200"/>
              </a:spcAft>
              <a:buClr>
                <a:schemeClr val="tx2"/>
              </a:buClr>
            </a:pPr>
            <a:r>
              <a:rPr lang="en-GB" sz="1100" b="1" kern="1200" dirty="0" smtClean="0"/>
              <a:t>Development Brief</a:t>
            </a:r>
          </a:p>
          <a:p>
            <a:pPr marL="171450" lvl="1" indent="-171450" algn="l" defTabSz="533400">
              <a:lnSpc>
                <a:spcPct val="90000"/>
              </a:lnSpc>
              <a:spcAft>
                <a:spcPts val="1200"/>
              </a:spcAft>
              <a:buClr>
                <a:schemeClr val="tx2"/>
              </a:buClr>
              <a:buFont typeface="Wingdings" pitchFamily="2" charset="2"/>
              <a:buChar char="§"/>
            </a:pPr>
            <a:r>
              <a:rPr lang="en-GB" sz="1100" kern="1200" dirty="0" smtClean="0"/>
              <a:t>The Development Brief should </a:t>
            </a:r>
            <a:r>
              <a:rPr lang="en-GB" sz="1100" dirty="0" smtClean="0"/>
              <a:t>inform </a:t>
            </a:r>
            <a:r>
              <a:rPr lang="en-GB" sz="1100" dirty="0"/>
              <a:t>developers of the parameters within which the site can be developed, </a:t>
            </a:r>
            <a:r>
              <a:rPr lang="en-GB" sz="1100" kern="1200" dirty="0" smtClean="0"/>
              <a:t>clearly setting out the design constraints and opportunities presented by a site.</a:t>
            </a:r>
            <a:endParaRPr lang="en-GB" sz="1100" kern="1200" dirty="0"/>
          </a:p>
        </p:txBody>
      </p:sp>
      <p:sp>
        <p:nvSpPr>
          <p:cNvPr id="10" name="Freeform 9"/>
          <p:cNvSpPr/>
          <p:nvPr/>
        </p:nvSpPr>
        <p:spPr>
          <a:xfrm>
            <a:off x="5101273" y="1124744"/>
            <a:ext cx="2118185" cy="505023"/>
          </a:xfrm>
          <a:custGeom>
            <a:avLst/>
            <a:gdLst>
              <a:gd name="connsiteX0" fmla="*/ 0 w 2118185"/>
              <a:gd name="connsiteY0" fmla="*/ 0 h 345600"/>
              <a:gd name="connsiteX1" fmla="*/ 2118185 w 2118185"/>
              <a:gd name="connsiteY1" fmla="*/ 0 h 345600"/>
              <a:gd name="connsiteX2" fmla="*/ 2118185 w 2118185"/>
              <a:gd name="connsiteY2" fmla="*/ 345600 h 345600"/>
              <a:gd name="connsiteX3" fmla="*/ 0 w 2118185"/>
              <a:gd name="connsiteY3" fmla="*/ 345600 h 345600"/>
              <a:gd name="connsiteX4" fmla="*/ 0 w 2118185"/>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345600">
                <a:moveTo>
                  <a:pt x="0" y="0"/>
                </a:moveTo>
                <a:lnTo>
                  <a:pt x="2118185" y="0"/>
                </a:lnTo>
                <a:lnTo>
                  <a:pt x="2118185" y="345600"/>
                </a:lnTo>
                <a:lnTo>
                  <a:pt x="0" y="345600"/>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400" b="1" kern="1200" dirty="0" smtClean="0"/>
              <a:t>Existing </a:t>
            </a:r>
            <a:br>
              <a:rPr lang="en-GB" sz="1400" b="1" kern="1200" dirty="0" smtClean="0"/>
            </a:br>
            <a:r>
              <a:rPr lang="en-GB" sz="1400" b="1" kern="1200" dirty="0" smtClean="0"/>
              <a:t>Buildings Liability</a:t>
            </a:r>
            <a:endParaRPr lang="en-GB" sz="1400" b="1" kern="1200" dirty="0"/>
          </a:p>
        </p:txBody>
      </p:sp>
      <p:sp>
        <p:nvSpPr>
          <p:cNvPr id="11" name="Freeform 10"/>
          <p:cNvSpPr/>
          <p:nvPr/>
        </p:nvSpPr>
        <p:spPr>
          <a:xfrm>
            <a:off x="5101273" y="1629767"/>
            <a:ext cx="2118185" cy="4150440"/>
          </a:xfrm>
          <a:custGeom>
            <a:avLst/>
            <a:gdLst>
              <a:gd name="connsiteX0" fmla="*/ 0 w 2118185"/>
              <a:gd name="connsiteY0" fmla="*/ 0 h 4150440"/>
              <a:gd name="connsiteX1" fmla="*/ 2118185 w 2118185"/>
              <a:gd name="connsiteY1" fmla="*/ 0 h 4150440"/>
              <a:gd name="connsiteX2" fmla="*/ 2118185 w 2118185"/>
              <a:gd name="connsiteY2" fmla="*/ 4150440 h 4150440"/>
              <a:gd name="connsiteX3" fmla="*/ 0 w 2118185"/>
              <a:gd name="connsiteY3" fmla="*/ 4150440 h 4150440"/>
              <a:gd name="connsiteX4" fmla="*/ 0 w 2118185"/>
              <a:gd name="connsiteY4" fmla="*/ 0 h 4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4150440">
                <a:moveTo>
                  <a:pt x="0" y="0"/>
                </a:moveTo>
                <a:lnTo>
                  <a:pt x="2118185" y="0"/>
                </a:lnTo>
                <a:lnTo>
                  <a:pt x="2118185" y="4150440"/>
                </a:lnTo>
                <a:lnTo>
                  <a:pt x="0" y="4150440"/>
                </a:lnTo>
                <a:lnTo>
                  <a:pt x="0" y="0"/>
                </a:lnTo>
                <a:close/>
              </a:path>
            </a:pathLst>
          </a:custGeom>
          <a:solidFill>
            <a:srgbClr val="E1EBC0">
              <a:alpha val="6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ts val="1200"/>
              </a:spcAft>
              <a:buClr>
                <a:schemeClr val="tx2"/>
              </a:buClr>
            </a:pPr>
            <a:r>
              <a:rPr lang="en-GB" sz="1100" b="1" kern="1200" dirty="0" smtClean="0"/>
              <a:t>Enabling Works</a:t>
            </a:r>
          </a:p>
          <a:p>
            <a:pPr marL="171450" lvl="1" indent="-171450" algn="l" defTabSz="533400">
              <a:lnSpc>
                <a:spcPct val="90000"/>
              </a:lnSpc>
              <a:spcBef>
                <a:spcPct val="0"/>
              </a:spcBef>
              <a:spcAft>
                <a:spcPts val="1200"/>
              </a:spcAft>
              <a:buClr>
                <a:schemeClr val="tx2"/>
              </a:buClr>
              <a:buFont typeface="Wingdings" pitchFamily="2" charset="2"/>
              <a:buChar char="§"/>
            </a:pPr>
            <a:r>
              <a:rPr lang="en-GB" sz="1100" kern="1200" dirty="0" smtClean="0"/>
              <a:t>Following completion of structural and condition surveys of the existing buildings, a full outline specification should be prepared for the enabling works.  This should be included within the Development Brief with a commitment that the works will be completed subject to execution of the Development Agreement.</a:t>
            </a:r>
            <a:endParaRPr lang="en-GB" sz="1100" kern="1200" dirty="0"/>
          </a:p>
          <a:p>
            <a:pPr marL="0" lvl="1" algn="l" defTabSz="533400">
              <a:lnSpc>
                <a:spcPct val="90000"/>
              </a:lnSpc>
              <a:spcBef>
                <a:spcPct val="0"/>
              </a:spcBef>
              <a:spcAft>
                <a:spcPts val="1200"/>
              </a:spcAft>
              <a:buClr>
                <a:schemeClr val="tx2"/>
              </a:buClr>
            </a:pPr>
            <a:r>
              <a:rPr lang="en-GB" sz="1100" b="1" dirty="0" smtClean="0"/>
              <a:t>R&amp;M Obligations</a:t>
            </a:r>
            <a:endParaRPr lang="en-GB" sz="1100" b="1" kern="1200" dirty="0" smtClean="0"/>
          </a:p>
          <a:p>
            <a:pPr marL="171450" lvl="1" indent="-171450" algn="l" defTabSz="533400">
              <a:lnSpc>
                <a:spcPct val="90000"/>
              </a:lnSpc>
              <a:spcBef>
                <a:spcPct val="0"/>
              </a:spcBef>
              <a:spcAft>
                <a:spcPts val="1200"/>
              </a:spcAft>
              <a:buClr>
                <a:schemeClr val="tx2"/>
              </a:buClr>
              <a:buFont typeface="Wingdings" pitchFamily="2" charset="2"/>
              <a:buChar char="§"/>
            </a:pPr>
            <a:r>
              <a:rPr lang="en-GB" sz="1100" kern="1200" dirty="0" smtClean="0"/>
              <a:t>Obligations for the future maintenance &amp; repair of the existing buildings should be clearly stated within the Development Brief.</a:t>
            </a:r>
            <a:endParaRPr lang="en-GB" sz="1100" kern="1200" dirty="0"/>
          </a:p>
        </p:txBody>
      </p:sp>
      <p:sp>
        <p:nvSpPr>
          <p:cNvPr id="12" name="Freeform 11"/>
          <p:cNvSpPr/>
          <p:nvPr/>
        </p:nvSpPr>
        <p:spPr>
          <a:xfrm>
            <a:off x="7516004" y="1124744"/>
            <a:ext cx="2118185" cy="505023"/>
          </a:xfrm>
          <a:custGeom>
            <a:avLst/>
            <a:gdLst>
              <a:gd name="connsiteX0" fmla="*/ 0 w 2118185"/>
              <a:gd name="connsiteY0" fmla="*/ 0 h 345600"/>
              <a:gd name="connsiteX1" fmla="*/ 2118185 w 2118185"/>
              <a:gd name="connsiteY1" fmla="*/ 0 h 345600"/>
              <a:gd name="connsiteX2" fmla="*/ 2118185 w 2118185"/>
              <a:gd name="connsiteY2" fmla="*/ 345600 h 345600"/>
              <a:gd name="connsiteX3" fmla="*/ 0 w 2118185"/>
              <a:gd name="connsiteY3" fmla="*/ 345600 h 345600"/>
              <a:gd name="connsiteX4" fmla="*/ 0 w 2118185"/>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345600">
                <a:moveTo>
                  <a:pt x="0" y="0"/>
                </a:moveTo>
                <a:lnTo>
                  <a:pt x="2118185" y="0"/>
                </a:lnTo>
                <a:lnTo>
                  <a:pt x="2118185" y="345600"/>
                </a:lnTo>
                <a:lnTo>
                  <a:pt x="0" y="345600"/>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400" b="1" kern="1200" dirty="0" smtClean="0"/>
              <a:t>Commercial Risk</a:t>
            </a:r>
            <a:endParaRPr lang="en-GB" sz="1400" b="1" kern="1200" dirty="0"/>
          </a:p>
        </p:txBody>
      </p:sp>
      <p:sp>
        <p:nvSpPr>
          <p:cNvPr id="13" name="Freeform 12"/>
          <p:cNvSpPr/>
          <p:nvPr/>
        </p:nvSpPr>
        <p:spPr>
          <a:xfrm>
            <a:off x="7516004" y="1629767"/>
            <a:ext cx="2118185" cy="4150440"/>
          </a:xfrm>
          <a:custGeom>
            <a:avLst/>
            <a:gdLst>
              <a:gd name="connsiteX0" fmla="*/ 0 w 2118185"/>
              <a:gd name="connsiteY0" fmla="*/ 0 h 4150440"/>
              <a:gd name="connsiteX1" fmla="*/ 2118185 w 2118185"/>
              <a:gd name="connsiteY1" fmla="*/ 0 h 4150440"/>
              <a:gd name="connsiteX2" fmla="*/ 2118185 w 2118185"/>
              <a:gd name="connsiteY2" fmla="*/ 4150440 h 4150440"/>
              <a:gd name="connsiteX3" fmla="*/ 0 w 2118185"/>
              <a:gd name="connsiteY3" fmla="*/ 4150440 h 4150440"/>
              <a:gd name="connsiteX4" fmla="*/ 0 w 2118185"/>
              <a:gd name="connsiteY4" fmla="*/ 0 h 4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85" h="4150440">
                <a:moveTo>
                  <a:pt x="0" y="0"/>
                </a:moveTo>
                <a:lnTo>
                  <a:pt x="2118185" y="0"/>
                </a:lnTo>
                <a:lnTo>
                  <a:pt x="2118185" y="4150440"/>
                </a:lnTo>
                <a:lnTo>
                  <a:pt x="0" y="4150440"/>
                </a:lnTo>
                <a:lnTo>
                  <a:pt x="0" y="0"/>
                </a:lnTo>
                <a:close/>
              </a:path>
            </a:pathLst>
          </a:custGeom>
          <a:solidFill>
            <a:srgbClr val="E1EBC0">
              <a:alpha val="6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ts val="1200"/>
              </a:spcAft>
              <a:buClr>
                <a:schemeClr val="tx2"/>
              </a:buClr>
            </a:pPr>
            <a:r>
              <a:rPr lang="en-GB" sz="1100" b="1" kern="1200" dirty="0" smtClean="0"/>
              <a:t>WCC Partnering</a:t>
            </a:r>
          </a:p>
          <a:p>
            <a:pPr marL="171450" lvl="1" indent="-171450" algn="l" defTabSz="533400">
              <a:lnSpc>
                <a:spcPct val="90000"/>
              </a:lnSpc>
              <a:spcBef>
                <a:spcPct val="0"/>
              </a:spcBef>
              <a:spcAft>
                <a:spcPts val="1200"/>
              </a:spcAft>
              <a:buClr>
                <a:schemeClr val="tx2"/>
              </a:buClr>
              <a:buFont typeface="Wingdings" pitchFamily="2" charset="2"/>
              <a:buChar char="§"/>
            </a:pPr>
            <a:r>
              <a:rPr lang="en-GB" sz="1100" kern="1200" dirty="0" smtClean="0"/>
              <a:t>In order to minimise the commercial risk, it is recommended to partner with Warwick County Council who are the main care commissioning body.  WCC have indicated they are open to providing a letter of support and potentially a minimum care contract tied to the development agreement.</a:t>
            </a:r>
            <a:endParaRPr lang="en-GB" sz="1100" kern="1200" dirty="0"/>
          </a:p>
        </p:txBody>
      </p:sp>
      <p:sp>
        <p:nvSpPr>
          <p:cNvPr id="100" name="Rectangle 4"/>
          <p:cNvSpPr>
            <a:spLocks noChangeArrowheads="1"/>
          </p:cNvSpPr>
          <p:nvPr/>
        </p:nvSpPr>
        <p:spPr bwMode="auto">
          <a:xfrm>
            <a:off x="3230563" y="6102052"/>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In mitigating the development risks, WDC can play an ‘enabling’ role to support the successful realisation of the recommended solution</a:t>
            </a:r>
            <a:endParaRPr lang="en-GB" sz="1400" b="1" i="1" dirty="0">
              <a:solidFill>
                <a:schemeClr val="tx1"/>
              </a:solidFill>
            </a:endParaRPr>
          </a:p>
        </p:txBody>
      </p:sp>
      <p:sp>
        <p:nvSpPr>
          <p:cNvPr id="14"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25</a:t>
            </a:fld>
            <a:endParaRPr lang="en-GB"/>
          </a:p>
        </p:txBody>
      </p:sp>
    </p:spTree>
    <p:extLst>
      <p:ext uri="{BB962C8B-B14F-4D97-AF65-F5344CB8AC3E}">
        <p14:creationId xmlns:p14="http://schemas.microsoft.com/office/powerpoint/2010/main" val="1838627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268289" y="-13617"/>
            <a:ext cx="951150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An English Heritage repair grant offers the best opportunity for contributing towards the cost of carrying out enabling works</a:t>
            </a:r>
            <a:endParaRPr lang="en-GB" dirty="0"/>
          </a:p>
        </p:txBody>
      </p:sp>
      <p:sp>
        <p:nvSpPr>
          <p:cNvPr id="100" name="Rectangle 4"/>
          <p:cNvSpPr>
            <a:spLocks noChangeArrowheads="1"/>
          </p:cNvSpPr>
          <p:nvPr/>
        </p:nvSpPr>
        <p:spPr bwMode="auto">
          <a:xfrm>
            <a:off x="3230563" y="6305457"/>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HLF funding will require public access to the site and would therefore only be available for St Lazarus</a:t>
            </a:r>
            <a:endParaRPr lang="en-GB" sz="1400" b="1" i="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50642235"/>
              </p:ext>
            </p:extLst>
          </p:nvPr>
        </p:nvGraphicFramePr>
        <p:xfrm>
          <a:off x="110204" y="980728"/>
          <a:ext cx="9591010" cy="5217160"/>
        </p:xfrm>
        <a:graphic>
          <a:graphicData uri="http://schemas.openxmlformats.org/drawingml/2006/table">
            <a:tbl>
              <a:tblPr firstRow="1" bandRow="1">
                <a:tableStyleId>{5C22544A-7EE6-4342-B048-85BDC9FD1C3A}</a:tableStyleId>
              </a:tblPr>
              <a:tblGrid>
                <a:gridCol w="1890468"/>
                <a:gridCol w="3312043"/>
                <a:gridCol w="1703157"/>
                <a:gridCol w="2685342"/>
              </a:tblGrid>
              <a:tr h="370840">
                <a:tc>
                  <a:txBody>
                    <a:bodyPr/>
                    <a:lstStyle/>
                    <a:p>
                      <a:r>
                        <a:rPr lang="en-GB" sz="1400" dirty="0" smtClean="0"/>
                        <a:t>Funding Body</a:t>
                      </a:r>
                      <a:endParaRPr lang="en-GB" sz="1400" dirty="0"/>
                    </a:p>
                  </a:txBody>
                  <a:tcPr/>
                </a:tc>
                <a:tc>
                  <a:txBody>
                    <a:bodyPr/>
                    <a:lstStyle/>
                    <a:p>
                      <a:r>
                        <a:rPr lang="en-GB" sz="1400" dirty="0" smtClean="0"/>
                        <a:t>Relevant Key Funding Criteria</a:t>
                      </a:r>
                      <a:endParaRPr lang="en-GB" sz="1400" dirty="0"/>
                    </a:p>
                  </a:txBody>
                  <a:tcPr/>
                </a:tc>
                <a:tc>
                  <a:txBody>
                    <a:bodyPr/>
                    <a:lstStyle/>
                    <a:p>
                      <a:r>
                        <a:rPr lang="en-GB" sz="1400" dirty="0" smtClean="0"/>
                        <a:t>Application</a:t>
                      </a:r>
                      <a:r>
                        <a:rPr lang="en-GB" sz="1400" baseline="0" dirty="0" smtClean="0"/>
                        <a:t> Risk</a:t>
                      </a:r>
                      <a:endParaRPr lang="en-GB" sz="1400" dirty="0"/>
                    </a:p>
                  </a:txBody>
                  <a:tcPr/>
                </a:tc>
                <a:tc>
                  <a:txBody>
                    <a:bodyPr/>
                    <a:lstStyle/>
                    <a:p>
                      <a:r>
                        <a:rPr lang="en-GB" sz="1400" dirty="0" smtClean="0"/>
                        <a:t>Recommended Approach</a:t>
                      </a:r>
                      <a:endParaRPr lang="en-GB" sz="1400" dirty="0"/>
                    </a:p>
                  </a:txBody>
                  <a:tcPr/>
                </a:tc>
              </a:tr>
              <a:tr h="370840">
                <a:tc>
                  <a:txBody>
                    <a:bodyPr/>
                    <a:lstStyle/>
                    <a:p>
                      <a:endParaRPr lang="en-GB" sz="1200" dirty="0" smtClean="0"/>
                    </a:p>
                    <a:p>
                      <a:endParaRPr lang="en-GB" sz="1200" dirty="0" smtClean="0"/>
                    </a:p>
                    <a:p>
                      <a:endParaRPr lang="en-GB" sz="1200" dirty="0" smtClean="0"/>
                    </a:p>
                    <a:p>
                      <a:endParaRPr lang="en-GB" sz="1200" dirty="0" smtClean="0"/>
                    </a:p>
                    <a:p>
                      <a:r>
                        <a:rPr lang="en-GB" sz="1200" dirty="0" smtClean="0"/>
                        <a:t>(For</a:t>
                      </a:r>
                      <a:r>
                        <a:rPr lang="en-GB" sz="1200" baseline="0" dirty="0" smtClean="0"/>
                        <a:t> Site Purchase)</a:t>
                      </a:r>
                      <a:endParaRPr lang="en-GB" sz="1200" dirty="0" smtClean="0"/>
                    </a:p>
                  </a:txBody>
                  <a:tcPr>
                    <a:noFill/>
                  </a:tcPr>
                </a:tc>
                <a:tc>
                  <a:txBody>
                    <a:bodyPr/>
                    <a:lstStyle/>
                    <a:p>
                      <a:r>
                        <a:rPr lang="en-GB" sz="1200" dirty="0" smtClean="0"/>
                        <a:t>Purchase grants available where:</a:t>
                      </a:r>
                    </a:p>
                    <a:p>
                      <a:r>
                        <a:rPr lang="en-GB" sz="1200" dirty="0" smtClean="0"/>
                        <a:t>• it will reduce risk to building preservation;</a:t>
                      </a:r>
                    </a:p>
                    <a:p>
                      <a:r>
                        <a:rPr lang="en-GB" sz="1200" dirty="0" smtClean="0"/>
                        <a:t>• price reflects the condition &amp; value;</a:t>
                      </a:r>
                    </a:p>
                    <a:p>
                      <a:r>
                        <a:rPr lang="en-GB" sz="1200" dirty="0" smtClean="0"/>
                        <a:t>• adequate plans for management &amp; </a:t>
                      </a:r>
                      <a:r>
                        <a:rPr lang="en-GB" sz="1200" dirty="0" err="1" smtClean="0"/>
                        <a:t>m’tce</a:t>
                      </a:r>
                      <a:r>
                        <a:rPr lang="en-GB" sz="1200" dirty="0" smtClean="0"/>
                        <a:t>;</a:t>
                      </a:r>
                    </a:p>
                    <a:p>
                      <a:r>
                        <a:rPr lang="en-GB" sz="1200" dirty="0" smtClean="0"/>
                        <a:t>• significance to heritage are demonstrable.</a:t>
                      </a:r>
                    </a:p>
                  </a:txBody>
                  <a:tcPr/>
                </a:tc>
                <a:tc>
                  <a:txBody>
                    <a:bodyPr/>
                    <a:lstStyle/>
                    <a:p>
                      <a:endParaRPr lang="en-GB" sz="1200" dirty="0" smtClean="0"/>
                    </a:p>
                    <a:p>
                      <a:endParaRPr lang="en-GB" sz="1200" dirty="0" smtClean="0"/>
                    </a:p>
                    <a:p>
                      <a:r>
                        <a:rPr lang="en-GB" sz="1200" dirty="0" smtClean="0"/>
                        <a:t>Owner</a:t>
                      </a:r>
                      <a:r>
                        <a:rPr lang="en-GB" sz="1200" baseline="0" dirty="0" smtClean="0"/>
                        <a:t> may wish to </a:t>
                      </a:r>
                      <a:endParaRPr lang="en-GB" sz="1200" dirty="0"/>
                    </a:p>
                  </a:txBody>
                  <a:tcPr/>
                </a:tc>
                <a:tc>
                  <a:txBody>
                    <a:bodyPr/>
                    <a:lstStyle/>
                    <a:p>
                      <a:r>
                        <a:rPr lang="en-GB" sz="1200" dirty="0" smtClean="0"/>
                        <a:t>Market</a:t>
                      </a:r>
                      <a:r>
                        <a:rPr lang="en-GB" sz="1200" baseline="0" dirty="0" smtClean="0"/>
                        <a:t> price at current condition &amp; value is minimal.</a:t>
                      </a:r>
                    </a:p>
                    <a:p>
                      <a:endParaRPr lang="en-GB" sz="1200" baseline="0" dirty="0" smtClean="0"/>
                    </a:p>
                    <a:p>
                      <a:r>
                        <a:rPr lang="en-GB" sz="1200" baseline="0" dirty="0" smtClean="0"/>
                        <a:t>Purchase grant </a:t>
                      </a:r>
                      <a:r>
                        <a:rPr lang="en-GB" sz="1200" b="1" baseline="0" dirty="0" smtClean="0"/>
                        <a:t>not recommended</a:t>
                      </a:r>
                      <a:endParaRPr lang="en-GB" sz="1200" b="1" dirty="0"/>
                    </a:p>
                  </a:txBody>
                  <a:tcPr/>
                </a:tc>
              </a:tr>
              <a:tr h="370840">
                <a:tc>
                  <a:txBody>
                    <a:bodyPr/>
                    <a:lstStyle/>
                    <a:p>
                      <a:endParaRPr lang="en-GB" sz="1200" dirty="0" smtClean="0"/>
                    </a:p>
                    <a:p>
                      <a:endParaRPr lang="en-GB" sz="1200" dirty="0" smtClean="0"/>
                    </a:p>
                    <a:p>
                      <a:endParaRPr lang="en-GB" sz="1200" dirty="0" smtClean="0"/>
                    </a:p>
                    <a:p>
                      <a:endParaRPr lang="en-GB" sz="1200" dirty="0" smtClean="0"/>
                    </a:p>
                    <a:p>
                      <a:r>
                        <a:rPr lang="en-GB" sz="1200" dirty="0" smtClean="0"/>
                        <a:t>(Repair Grant For Enabling works)</a:t>
                      </a:r>
                      <a:endParaRPr lang="en-GB" sz="1200" dirty="0"/>
                    </a:p>
                  </a:txBody>
                  <a:tcPr>
                    <a:noFill/>
                  </a:tcPr>
                </a:tc>
                <a:tc>
                  <a:txBody>
                    <a:bodyPr/>
                    <a:lstStyle/>
                    <a:p>
                      <a:r>
                        <a:rPr lang="en-GB" sz="1200" dirty="0" smtClean="0"/>
                        <a:t>National EH funding priorities</a:t>
                      </a:r>
                      <a:r>
                        <a:rPr lang="en-GB" sz="1200" baseline="0" dirty="0" smtClean="0"/>
                        <a:t> include ‘</a:t>
                      </a:r>
                      <a:r>
                        <a:rPr lang="en-GB" sz="1200" i="1" dirty="0" smtClean="0"/>
                        <a:t>significant elements of the historic environment at risk</a:t>
                      </a:r>
                      <a:r>
                        <a:rPr lang="en-GB" sz="1200" dirty="0" smtClean="0"/>
                        <a:t>’.  </a:t>
                      </a:r>
                    </a:p>
                    <a:p>
                      <a:r>
                        <a:rPr lang="en-GB" sz="1200" dirty="0" smtClean="0"/>
                        <a:t>Priority is given to</a:t>
                      </a:r>
                      <a:r>
                        <a:rPr lang="en-GB" sz="1200" baseline="0" dirty="0" smtClean="0"/>
                        <a:t> ‘</a:t>
                      </a:r>
                      <a:r>
                        <a:rPr lang="en-GB" sz="1200" i="1" baseline="0" dirty="0" smtClean="0"/>
                        <a:t>Redundant buildings at risk that have the potential to be brought back into active use and to contribute to key local strategies</a:t>
                      </a:r>
                      <a:r>
                        <a:rPr lang="en-GB" sz="1200" baseline="0" dirty="0" smtClean="0"/>
                        <a:t>’.</a:t>
                      </a:r>
                    </a:p>
                    <a:p>
                      <a:endParaRPr lang="en-GB" sz="1200" dirty="0" smtClean="0"/>
                    </a:p>
                  </a:txBody>
                  <a:tcPr/>
                </a:tc>
                <a:tc>
                  <a:txBody>
                    <a:bodyPr/>
                    <a:lstStyle/>
                    <a:p>
                      <a:endParaRPr lang="en-GB" sz="1200" dirty="0" smtClean="0"/>
                    </a:p>
                    <a:p>
                      <a:endParaRPr lang="en-GB" sz="1200" dirty="0" smtClean="0"/>
                    </a:p>
                    <a:p>
                      <a:r>
                        <a:rPr lang="en-GB" sz="1200" dirty="0" smtClean="0"/>
                        <a:t>Masters House is on the EH At Risk register</a:t>
                      </a:r>
                      <a:r>
                        <a:rPr lang="en-GB" sz="1200" baseline="0" dirty="0" smtClean="0"/>
                        <a:t> and </a:t>
                      </a:r>
                      <a:r>
                        <a:rPr lang="en-GB" sz="1200" dirty="0" smtClean="0"/>
                        <a:t>a priority for</a:t>
                      </a:r>
                      <a:r>
                        <a:rPr lang="en-GB" sz="1200" baseline="0" dirty="0" smtClean="0"/>
                        <a:t> grant aid. </a:t>
                      </a:r>
                      <a:endParaRPr lang="en-GB" sz="1200" dirty="0"/>
                    </a:p>
                  </a:txBody>
                  <a:tcPr/>
                </a:tc>
                <a:tc>
                  <a:txBody>
                    <a:bodyPr/>
                    <a:lstStyle/>
                    <a:p>
                      <a:r>
                        <a:rPr lang="en-GB" sz="1200" dirty="0" smtClean="0"/>
                        <a:t>Recommend repair grant application made for restoration of the Masters House (concurrently with marketing of a Development Agreement).</a:t>
                      </a:r>
                    </a:p>
                    <a:p>
                      <a:endParaRPr lang="en-GB" sz="1200" dirty="0" smtClean="0"/>
                    </a:p>
                    <a:p>
                      <a:r>
                        <a:rPr lang="en-GB" sz="1200" dirty="0" smtClean="0"/>
                        <a:t>Match funding from other bodies will significantly reduce application risk.</a:t>
                      </a:r>
                      <a:endParaRPr lang="en-GB" sz="1200" dirty="0"/>
                    </a:p>
                  </a:txBody>
                  <a:tcPr/>
                </a:tc>
              </a:tr>
              <a:tr h="370840">
                <a:tc>
                  <a:txBody>
                    <a:bodyPr/>
                    <a:lstStyle/>
                    <a:p>
                      <a:endParaRPr lang="en-GB" sz="1200" dirty="0" smtClean="0"/>
                    </a:p>
                    <a:p>
                      <a:endParaRPr lang="en-GB" sz="1200" dirty="0" smtClean="0"/>
                    </a:p>
                    <a:p>
                      <a:endParaRPr lang="en-GB" sz="1200" dirty="0" smtClean="0"/>
                    </a:p>
                    <a:p>
                      <a:endParaRPr lang="en-GB" sz="1200" dirty="0"/>
                    </a:p>
                  </a:txBody>
                  <a:tcPr>
                    <a:noFill/>
                  </a:tcPr>
                </a:tc>
                <a:tc>
                  <a:txBody>
                    <a:bodyPr/>
                    <a:lstStyle/>
                    <a:p>
                      <a:r>
                        <a:rPr lang="en-GB" sz="1200" dirty="0" smtClean="0"/>
                        <a:t>To receive a grant your project must:</a:t>
                      </a:r>
                    </a:p>
                    <a:p>
                      <a:r>
                        <a:rPr lang="en-GB" sz="1200" dirty="0" smtClean="0"/>
                        <a:t>• help people to learn about their own and other people’s heritage.</a:t>
                      </a:r>
                    </a:p>
                    <a:p>
                      <a:endParaRPr lang="en-GB" sz="1200" dirty="0" smtClean="0"/>
                    </a:p>
                    <a:p>
                      <a:r>
                        <a:rPr lang="en-GB" sz="1200" dirty="0" smtClean="0"/>
                        <a:t>Your project must also do either or both of the following:</a:t>
                      </a:r>
                    </a:p>
                    <a:p>
                      <a:r>
                        <a:rPr lang="en-GB" sz="1200" dirty="0" smtClean="0"/>
                        <a:t>•</a:t>
                      </a:r>
                      <a:r>
                        <a:rPr lang="en-GB" sz="1200" baseline="0" dirty="0" smtClean="0"/>
                        <a:t> </a:t>
                      </a:r>
                      <a:r>
                        <a:rPr lang="en-GB" sz="1200" dirty="0" smtClean="0"/>
                        <a:t>conserve the UK’s diverse heritage for present and future generations to experience and enjoy;</a:t>
                      </a:r>
                    </a:p>
                    <a:p>
                      <a:r>
                        <a:rPr lang="en-GB" sz="1200" dirty="0" smtClean="0"/>
                        <a:t>•</a:t>
                      </a:r>
                      <a:r>
                        <a:rPr lang="en-GB" sz="1200" baseline="0" dirty="0" smtClean="0"/>
                        <a:t> </a:t>
                      </a:r>
                      <a:r>
                        <a:rPr lang="en-GB" sz="1200" dirty="0" smtClean="0"/>
                        <a:t>help more people, and a wider range of people, to take an active part in and make decisions about heritage.</a:t>
                      </a:r>
                    </a:p>
                  </a:txBody>
                  <a:tcPr/>
                </a:tc>
                <a:tc>
                  <a:txBody>
                    <a:bodyPr/>
                    <a:lstStyle/>
                    <a:p>
                      <a:endParaRPr lang="en-GB" sz="1200" dirty="0" smtClean="0"/>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Assisted Living use poorly aligned with primary EH objective around  learning due to lack of public</a:t>
                      </a:r>
                      <a:r>
                        <a:rPr lang="en-GB" sz="1200" baseline="0" dirty="0" smtClean="0"/>
                        <a:t> access</a:t>
                      </a:r>
                      <a:r>
                        <a:rPr lang="en-GB" sz="1200" dirty="0" smtClean="0"/>
                        <a:t>.</a:t>
                      </a:r>
                    </a:p>
                    <a:p>
                      <a:endParaRPr lang="en-GB" sz="1200" dirty="0" smtClean="0"/>
                    </a:p>
                    <a:p>
                      <a:r>
                        <a:rPr lang="en-GB" sz="1200" dirty="0" smtClean="0"/>
                        <a:t>Order of St Lazarus may be able to access funds.</a:t>
                      </a:r>
                      <a:endParaRPr lang="en-GB" sz="1200" dirty="0"/>
                    </a:p>
                  </a:txBody>
                  <a:tcPr/>
                </a:tc>
                <a:tc>
                  <a:txBody>
                    <a:bodyPr/>
                    <a:lstStyle/>
                    <a:p>
                      <a:r>
                        <a:rPr lang="en-GB" sz="1200" dirty="0" smtClean="0"/>
                        <a:t>HLF application </a:t>
                      </a:r>
                      <a:r>
                        <a:rPr lang="en-GB" sz="1200" b="1" dirty="0" smtClean="0"/>
                        <a:t>not recommended</a:t>
                      </a:r>
                      <a:endParaRPr lang="en-GB" sz="1200" b="0" dirty="0" smtClean="0"/>
                    </a:p>
                    <a:p>
                      <a:endParaRPr lang="en-GB" sz="1200" b="0" dirty="0" smtClean="0"/>
                    </a:p>
                    <a:p>
                      <a:r>
                        <a:rPr lang="en-GB" sz="1200" b="0" dirty="0" smtClean="0"/>
                        <a:t>HLF funding may be available for the Order of St Lazarus if they chose</a:t>
                      </a:r>
                      <a:r>
                        <a:rPr lang="en-GB" sz="1200" b="0" baseline="0" dirty="0" smtClean="0"/>
                        <a:t> to proceed with the scheme.</a:t>
                      </a:r>
                      <a:endParaRPr lang="en-GB" sz="1200" b="1" dirty="0"/>
                    </a:p>
                  </a:txBody>
                  <a:tcPr/>
                </a:tc>
              </a:tr>
            </a:tbl>
          </a:graphicData>
        </a:graphic>
      </p:graphicFrame>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04" y="4021487"/>
            <a:ext cx="1239838" cy="9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2" y="2533990"/>
            <a:ext cx="1660375" cy="4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85048" y="3974152"/>
            <a:ext cx="1584176" cy="249056"/>
          </a:xfrm>
          <a:prstGeom prst="rect">
            <a:avLst/>
          </a:prstGeom>
          <a:solidFill>
            <a:srgbClr val="FF0000"/>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HIGH</a:t>
            </a:r>
            <a:endParaRPr lang="en-GB" sz="1400" b="1" dirty="0"/>
          </a:p>
        </p:txBody>
      </p:sp>
      <p:sp>
        <p:nvSpPr>
          <p:cNvPr id="13" name="Rectangle 12"/>
          <p:cNvSpPr/>
          <p:nvPr/>
        </p:nvSpPr>
        <p:spPr>
          <a:xfrm>
            <a:off x="5385048" y="2461984"/>
            <a:ext cx="1584176" cy="2490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LOW</a:t>
            </a:r>
            <a:endParaRPr lang="en-GB" sz="1400" b="1" dirty="0"/>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2" y="1531821"/>
            <a:ext cx="1660375" cy="4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385048" y="1453871"/>
            <a:ext cx="1584176" cy="249056"/>
          </a:xfrm>
          <a:prstGeom prst="rect">
            <a:avLst/>
          </a:prstGeom>
          <a:solidFill>
            <a:srgbClr val="FFC000"/>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MODERATE</a:t>
            </a:r>
            <a:endParaRPr lang="en-GB" sz="1400" b="1" dirty="0"/>
          </a:p>
        </p:txBody>
      </p:sp>
      <p:sp>
        <p:nvSpPr>
          <p:cNvPr id="16"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26</a:t>
            </a:fld>
            <a:endParaRPr lang="en-GB"/>
          </a:p>
        </p:txBody>
      </p:sp>
    </p:spTree>
    <p:extLst>
      <p:ext uri="{BB962C8B-B14F-4D97-AF65-F5344CB8AC3E}">
        <p14:creationId xmlns:p14="http://schemas.microsoft.com/office/powerpoint/2010/main" val="2296450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sz="2000" dirty="0" smtClean="0"/>
              <a:t>Further funding may be available from other bodies such as the King Henry VIII </a:t>
            </a:r>
            <a:r>
              <a:rPr lang="en-GB" sz="2000" dirty="0"/>
              <a:t>Trust </a:t>
            </a:r>
            <a:r>
              <a:rPr lang="en-GB" sz="2000" dirty="0" smtClean="0"/>
              <a:t>although these will be more limited in value</a:t>
            </a:r>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615389968"/>
              </p:ext>
            </p:extLst>
          </p:nvPr>
        </p:nvGraphicFramePr>
        <p:xfrm>
          <a:off x="110204" y="1052736"/>
          <a:ext cx="9591010" cy="5217160"/>
        </p:xfrm>
        <a:graphic>
          <a:graphicData uri="http://schemas.openxmlformats.org/drawingml/2006/table">
            <a:tbl>
              <a:tblPr firstRow="1" bandRow="1">
                <a:tableStyleId>{5C22544A-7EE6-4342-B048-85BDC9FD1C3A}</a:tableStyleId>
              </a:tblPr>
              <a:tblGrid>
                <a:gridCol w="1890468"/>
                <a:gridCol w="3312043"/>
                <a:gridCol w="1703157"/>
                <a:gridCol w="2685342"/>
              </a:tblGrid>
              <a:tr h="370840">
                <a:tc>
                  <a:txBody>
                    <a:bodyPr/>
                    <a:lstStyle/>
                    <a:p>
                      <a:r>
                        <a:rPr lang="en-GB" sz="1400" dirty="0" smtClean="0"/>
                        <a:t>Funding Body</a:t>
                      </a:r>
                      <a:endParaRPr lang="en-GB" sz="1400" dirty="0"/>
                    </a:p>
                  </a:txBody>
                  <a:tcPr/>
                </a:tc>
                <a:tc>
                  <a:txBody>
                    <a:bodyPr/>
                    <a:lstStyle/>
                    <a:p>
                      <a:r>
                        <a:rPr lang="en-GB" sz="1400" dirty="0" smtClean="0"/>
                        <a:t>Relevant Key Funding Criteria</a:t>
                      </a:r>
                      <a:endParaRPr lang="en-GB" sz="1400" dirty="0"/>
                    </a:p>
                  </a:txBody>
                  <a:tcPr/>
                </a:tc>
                <a:tc>
                  <a:txBody>
                    <a:bodyPr/>
                    <a:lstStyle/>
                    <a:p>
                      <a:r>
                        <a:rPr lang="en-GB" sz="1400" dirty="0" smtClean="0"/>
                        <a:t>Application Risk</a:t>
                      </a:r>
                      <a:endParaRPr lang="en-GB" sz="1400" dirty="0"/>
                    </a:p>
                  </a:txBody>
                  <a:tcPr/>
                </a:tc>
                <a:tc>
                  <a:txBody>
                    <a:bodyPr/>
                    <a:lstStyle/>
                    <a:p>
                      <a:r>
                        <a:rPr lang="en-GB" sz="1400" dirty="0" smtClean="0"/>
                        <a:t>Recommended Approach</a:t>
                      </a:r>
                      <a:endParaRPr lang="en-GB" sz="1400" dirty="0"/>
                    </a:p>
                  </a:txBody>
                  <a:tcPr/>
                </a:tc>
              </a:tr>
              <a:tr h="370840">
                <a:tc>
                  <a:txBody>
                    <a:bodyPr/>
                    <a:lstStyle/>
                    <a:p>
                      <a:endParaRPr lang="en-GB" sz="1200" dirty="0" smtClean="0"/>
                    </a:p>
                    <a:p>
                      <a:endParaRPr lang="en-GB" sz="1200" dirty="0" smtClean="0"/>
                    </a:p>
                    <a:p>
                      <a:endParaRPr lang="en-GB" sz="1200" dirty="0" smtClean="0"/>
                    </a:p>
                    <a:p>
                      <a:endParaRPr lang="en-GB" sz="1200" dirty="0" smtClean="0"/>
                    </a:p>
                    <a:p>
                      <a:r>
                        <a:rPr lang="en-GB" sz="1200" dirty="0" smtClean="0"/>
                        <a:t>Enabling Grant</a:t>
                      </a:r>
                      <a:endParaRPr lang="en-GB" sz="1200" dirty="0"/>
                    </a:p>
                  </a:txBody>
                  <a:tcPr>
                    <a:noFill/>
                  </a:tcPr>
                </a:tc>
                <a:tc>
                  <a:txBody>
                    <a:bodyPr/>
                    <a:lstStyle/>
                    <a:p>
                      <a:r>
                        <a:rPr lang="en-GB" sz="1200" dirty="0" smtClean="0"/>
                        <a:t>The Trust can make grants for the following purposes </a:t>
                      </a:r>
                      <a:r>
                        <a:rPr lang="en-GB" sz="1200" i="1" dirty="0" smtClean="0"/>
                        <a:t>if for the benefit of the inhabitants of the Town</a:t>
                      </a:r>
                      <a:r>
                        <a:rPr lang="en-GB" sz="1200" dirty="0" smtClean="0"/>
                        <a:t>:</a:t>
                      </a:r>
                    </a:p>
                    <a:p>
                      <a:r>
                        <a:rPr lang="en-GB" sz="1200" dirty="0" smtClean="0"/>
                        <a:t>a) Repair of historic buildings.</a:t>
                      </a:r>
                    </a:p>
                    <a:p>
                      <a:r>
                        <a:rPr lang="en-GB" sz="1200" dirty="0" smtClean="0"/>
                        <a:t>b) Relief of the elderly, infirm and needy.</a:t>
                      </a:r>
                    </a:p>
                    <a:p>
                      <a:r>
                        <a:rPr lang="en-GB" sz="1200" dirty="0" smtClean="0"/>
                        <a:t>c) Improvement of social welfare</a:t>
                      </a:r>
                      <a:r>
                        <a:rPr lang="en-GB" sz="1200" baseline="0" dirty="0" smtClean="0"/>
                        <a:t> </a:t>
                      </a:r>
                      <a:r>
                        <a:rPr lang="en-GB" sz="1200" dirty="0" smtClean="0"/>
                        <a:t>and leisure.</a:t>
                      </a:r>
                    </a:p>
                    <a:p>
                      <a:r>
                        <a:rPr lang="en-GB" sz="1200" dirty="0" smtClean="0"/>
                        <a:t>d) For the support of educational facilities.</a:t>
                      </a:r>
                    </a:p>
                    <a:p>
                      <a:endParaRPr lang="en-GB" sz="1200" dirty="0" smtClean="0"/>
                    </a:p>
                    <a:p>
                      <a:r>
                        <a:rPr lang="en-GB" sz="1200" i="0" dirty="0" smtClean="0"/>
                        <a:t>No powers to make grants for projects for which local government</a:t>
                      </a:r>
                      <a:r>
                        <a:rPr lang="en-GB" sz="1200" i="0" baseline="0" dirty="0" smtClean="0"/>
                        <a:t> </a:t>
                      </a:r>
                      <a:r>
                        <a:rPr lang="en-GB" sz="1200" i="0" dirty="0" smtClean="0"/>
                        <a:t>has a financial responsibility</a:t>
                      </a:r>
                      <a:endParaRPr lang="en-GB" sz="1200" i="0" dirty="0"/>
                    </a:p>
                  </a:txBody>
                  <a:tcPr/>
                </a:tc>
                <a:tc>
                  <a:txBody>
                    <a:bodyPr/>
                    <a:lstStyle/>
                    <a:p>
                      <a:endParaRPr lang="en-GB" sz="1200" dirty="0" smtClean="0"/>
                    </a:p>
                    <a:p>
                      <a:endParaRPr lang="en-GB" sz="1200" dirty="0" smtClean="0"/>
                    </a:p>
                    <a:p>
                      <a:r>
                        <a:rPr lang="en-GB" sz="1200" dirty="0" smtClean="0"/>
                        <a:t>Grant application assessment appears to be highly subjective.  Unclear how application would be considered.</a:t>
                      </a:r>
                    </a:p>
                    <a:p>
                      <a:endParaRPr lang="en-GB" sz="1200" dirty="0" smtClean="0"/>
                    </a:p>
                    <a:p>
                      <a:r>
                        <a:rPr lang="en-GB" sz="1200" dirty="0" smtClean="0"/>
                        <a:t>Maximum grant likely to be c.£30k</a:t>
                      </a:r>
                    </a:p>
                  </a:txBody>
                  <a:tcPr/>
                </a:tc>
                <a:tc>
                  <a:txBody>
                    <a:bodyPr/>
                    <a:lstStyle/>
                    <a:p>
                      <a:r>
                        <a:rPr lang="en-GB" sz="1200" dirty="0" smtClean="0"/>
                        <a:t>Recommend application made for discrete and visible</a:t>
                      </a:r>
                      <a:r>
                        <a:rPr lang="en-GB" sz="1200" baseline="0" dirty="0" smtClean="0"/>
                        <a:t> </a:t>
                      </a:r>
                      <a:r>
                        <a:rPr lang="en-GB" sz="1200" dirty="0" smtClean="0"/>
                        <a:t>element</a:t>
                      </a:r>
                      <a:r>
                        <a:rPr lang="en-GB" sz="1200" baseline="0" dirty="0" smtClean="0"/>
                        <a:t> of the enabling work to restore Masters House at value of </a:t>
                      </a:r>
                      <a:r>
                        <a:rPr lang="en-GB" sz="1200" baseline="0" dirty="0" err="1" smtClean="0"/>
                        <a:t>approx</a:t>
                      </a:r>
                      <a:r>
                        <a:rPr lang="en-GB" sz="1200" baseline="0" dirty="0" smtClean="0"/>
                        <a:t> £50k.  (e.g. windows &amp; doors).</a:t>
                      </a:r>
                      <a:endParaRPr lang="en-GB" sz="1200" dirty="0"/>
                    </a:p>
                  </a:txBody>
                  <a:tcPr/>
                </a:tc>
              </a:tr>
              <a:tr h="370840">
                <a:tc>
                  <a:txBody>
                    <a:bodyPr/>
                    <a:lstStyle/>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r>
                        <a:rPr lang="en-GB" sz="1200" dirty="0" smtClean="0"/>
                        <a:t>AHF Project Development Grant</a:t>
                      </a:r>
                      <a:endParaRPr lang="en-GB" sz="1200" dirty="0"/>
                    </a:p>
                  </a:txBody>
                  <a:tcPr>
                    <a:noFill/>
                  </a:tcPr>
                </a:tc>
                <a:tc>
                  <a:txBody>
                    <a:bodyPr/>
                    <a:lstStyle/>
                    <a:p>
                      <a:r>
                        <a:rPr lang="en-GB" sz="1200" dirty="0" smtClean="0"/>
                        <a:t>For costs and expenses of developing a project once its viability has been established</a:t>
                      </a:r>
                    </a:p>
                    <a:p>
                      <a:r>
                        <a:rPr lang="en-GB" sz="1200" dirty="0" smtClean="0"/>
                        <a:t>Grant for building preservation trusts (i.e. admin costs &amp; fees)</a:t>
                      </a:r>
                    </a:p>
                    <a:p>
                      <a:endParaRPr lang="en-GB" sz="1200" dirty="0" smtClean="0"/>
                    </a:p>
                    <a:p>
                      <a:r>
                        <a:rPr lang="en-GB" sz="1200" dirty="0" smtClean="0"/>
                        <a:t>The building(s) must be listed, scheduled as an ancient monument.</a:t>
                      </a:r>
                    </a:p>
                    <a:p>
                      <a:r>
                        <a:rPr lang="en-GB" sz="1200" dirty="0" smtClean="0"/>
                        <a:t>The project must involve a change of ownership and/or a change of use. </a:t>
                      </a:r>
                    </a:p>
                  </a:txBody>
                  <a:tcPr/>
                </a:tc>
                <a:tc>
                  <a:txBody>
                    <a:bodyPr/>
                    <a:lstStyle/>
                    <a:p>
                      <a:endParaRPr lang="en-GB" sz="1200" dirty="0" smtClean="0"/>
                    </a:p>
                    <a:p>
                      <a:endParaRPr lang="en-GB" sz="1200" dirty="0" smtClean="0"/>
                    </a:p>
                    <a:p>
                      <a:r>
                        <a:rPr lang="en-GB" sz="1200" dirty="0" smtClean="0"/>
                        <a:t>Maximum grant is £20k</a:t>
                      </a:r>
                      <a:endParaRPr lang="en-GB" sz="1200" dirty="0"/>
                    </a:p>
                  </a:txBody>
                  <a:tcPr/>
                </a:tc>
                <a:tc>
                  <a:txBody>
                    <a:bodyPr/>
                    <a:lstStyle/>
                    <a:p>
                      <a:r>
                        <a:rPr lang="en-GB" sz="1200" b="1" baseline="0" dirty="0" smtClean="0"/>
                        <a:t>Not recommended </a:t>
                      </a:r>
                      <a:r>
                        <a:rPr lang="en-GB" sz="1200" b="0" baseline="0" dirty="0" smtClean="0"/>
                        <a:t> due to relatively low grant value in relation to complexity of required </a:t>
                      </a:r>
                      <a:r>
                        <a:rPr lang="en-GB" sz="1200" dirty="0" smtClean="0"/>
                        <a:t>freehold transfer to Leamington Conservation Trust in order to access this</a:t>
                      </a:r>
                      <a:r>
                        <a:rPr lang="en-GB" sz="1200" baseline="0" dirty="0" smtClean="0"/>
                        <a:t> funding. </a:t>
                      </a:r>
                      <a:endParaRPr lang="en-GB" sz="12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AHF Low Interest Loan</a:t>
                      </a:r>
                    </a:p>
                  </a:txBody>
                  <a:tcPr>
                    <a:noFill/>
                  </a:tcPr>
                </a:tc>
                <a:tc>
                  <a:txBody>
                    <a:bodyPr/>
                    <a:lstStyle/>
                    <a:p>
                      <a:r>
                        <a:rPr lang="en-GB" sz="1200" dirty="0" smtClean="0"/>
                        <a:t>Short-term, low-interest loans for acquisition and/or working capital to repair historic buildings. </a:t>
                      </a:r>
                    </a:p>
                  </a:txBody>
                  <a:tcPr/>
                </a:tc>
                <a:tc>
                  <a:txBody>
                    <a:bodyPr/>
                    <a:lstStyle/>
                    <a:p>
                      <a:endParaRPr lang="en-GB" sz="1200" dirty="0" smtClean="0"/>
                    </a:p>
                    <a:p>
                      <a:endParaRPr lang="en-GB" sz="1200" dirty="0" smtClean="0"/>
                    </a:p>
                    <a:p>
                      <a:r>
                        <a:rPr lang="en-GB" sz="1200" dirty="0" smtClean="0"/>
                        <a:t>Ceiling of £500,000 with interest charged at 5%</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Not recommended </a:t>
                      </a:r>
                      <a:r>
                        <a:rPr lang="en-GB" sz="1200" dirty="0" smtClean="0"/>
                        <a:t>for reasons as stated above, plus interest level charged</a:t>
                      </a:r>
                      <a:r>
                        <a:rPr lang="en-GB" sz="1200" baseline="0" dirty="0" smtClean="0"/>
                        <a:t> is not competitive in current market.</a:t>
                      </a:r>
                      <a:endParaRPr lang="en-GB" sz="1200" dirty="0" smtClean="0"/>
                    </a:p>
                  </a:txBody>
                  <a:tcPr/>
                </a:tc>
              </a:tr>
            </a:tbl>
          </a:graphicData>
        </a:graphic>
      </p:graphicFrame>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1525361"/>
            <a:ext cx="1854808" cy="33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3654916"/>
            <a:ext cx="1996440" cy="99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370637" y="3611992"/>
            <a:ext cx="1584176" cy="2490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LOW</a:t>
            </a:r>
            <a:endParaRPr lang="en-GB" sz="1400" b="1" dirty="0"/>
          </a:p>
        </p:txBody>
      </p:sp>
      <p:sp>
        <p:nvSpPr>
          <p:cNvPr id="15" name="Rectangle 14"/>
          <p:cNvSpPr/>
          <p:nvPr/>
        </p:nvSpPr>
        <p:spPr>
          <a:xfrm>
            <a:off x="5370637" y="1493154"/>
            <a:ext cx="1584176" cy="249056"/>
          </a:xfrm>
          <a:prstGeom prst="rect">
            <a:avLst/>
          </a:prstGeom>
          <a:solidFill>
            <a:srgbClr val="FFC000"/>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MODERATE</a:t>
            </a:r>
            <a:endParaRPr lang="en-GB" sz="1400" b="1" dirty="0"/>
          </a:p>
        </p:txBody>
      </p:sp>
      <p:sp>
        <p:nvSpPr>
          <p:cNvPr id="12" name="Rectangle 11"/>
          <p:cNvSpPr/>
          <p:nvPr/>
        </p:nvSpPr>
        <p:spPr>
          <a:xfrm>
            <a:off x="5370637" y="5373216"/>
            <a:ext cx="1584176" cy="2490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LOW</a:t>
            </a:r>
            <a:endParaRPr lang="en-GB" sz="1400" b="1" dirty="0"/>
          </a:p>
        </p:txBody>
      </p:sp>
      <p:sp>
        <p:nvSpPr>
          <p:cNvPr id="10"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27</a:t>
            </a:fld>
            <a:endParaRPr lang="en-GB"/>
          </a:p>
        </p:txBody>
      </p:sp>
    </p:spTree>
    <p:extLst>
      <p:ext uri="{BB962C8B-B14F-4D97-AF65-F5344CB8AC3E}">
        <p14:creationId xmlns:p14="http://schemas.microsoft.com/office/powerpoint/2010/main" val="957551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992560" y="1124744"/>
            <a:ext cx="7689304" cy="682625"/>
          </a:xfrm>
          <a:prstGeom prst="rect">
            <a:avLst/>
          </a:prstGeom>
          <a:noFill/>
          <a:ln>
            <a:noFill/>
          </a:ln>
        </p:spPr>
        <p:txBody>
          <a:bodyPr vert="horz" wrap="square" lIns="46800" tIns="45720" rIns="46800" bIns="46800" numCol="1" anchor="t"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PART 4 – Implementation</a:t>
            </a:r>
          </a:p>
          <a:p>
            <a:pPr marL="800100" lvl="1" indent="-342900">
              <a:buFont typeface="Wingdings" pitchFamily="2" charset="2"/>
              <a:buChar char="§"/>
            </a:pPr>
            <a:r>
              <a:rPr lang="en-GB" sz="2000" dirty="0" smtClean="0">
                <a:solidFill>
                  <a:schemeClr val="tx1"/>
                </a:solidFill>
              </a:rPr>
              <a:t>Outline </a:t>
            </a:r>
            <a:r>
              <a:rPr lang="en-GB" sz="2000" dirty="0">
                <a:solidFill>
                  <a:schemeClr val="tx1"/>
                </a:solidFill>
              </a:rPr>
              <a:t>Implementation Programme</a:t>
            </a:r>
          </a:p>
          <a:p>
            <a:pPr marL="800100" lvl="1" indent="-342900">
              <a:buFont typeface="Wingdings" pitchFamily="2" charset="2"/>
              <a:buChar char="§"/>
            </a:pPr>
            <a:r>
              <a:rPr lang="en-GB" sz="2000" dirty="0">
                <a:solidFill>
                  <a:schemeClr val="tx1"/>
                </a:solidFill>
              </a:rPr>
              <a:t>Purchase Contingency </a:t>
            </a:r>
            <a:r>
              <a:rPr lang="en-GB" sz="2000" dirty="0" smtClean="0">
                <a:solidFill>
                  <a:schemeClr val="tx1"/>
                </a:solidFill>
              </a:rPr>
              <a:t>Plans</a:t>
            </a:r>
            <a:endParaRPr lang="en-GB" sz="2000" dirty="0">
              <a:solidFill>
                <a:schemeClr val="tx1"/>
              </a:solidFill>
            </a:endParaRPr>
          </a:p>
        </p:txBody>
      </p:sp>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28</a:t>
            </a:fld>
            <a:endParaRPr lang="en-GB"/>
          </a:p>
        </p:txBody>
      </p:sp>
    </p:spTree>
    <p:extLst>
      <p:ext uri="{BB962C8B-B14F-4D97-AF65-F5344CB8AC3E}">
        <p14:creationId xmlns:p14="http://schemas.microsoft.com/office/powerpoint/2010/main" val="3507710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a:spLocks noChangeArrowheads="1"/>
          </p:cNvSpPr>
          <p:nvPr/>
        </p:nvSpPr>
        <p:spPr bwMode="auto">
          <a:xfrm>
            <a:off x="560388" y="1268413"/>
            <a:ext cx="8969375" cy="4537075"/>
          </a:xfrm>
          <a:prstGeom prst="rect">
            <a:avLst/>
          </a:prstGeom>
          <a:noFill/>
          <a:ln w="9525">
            <a:solidFill>
              <a:schemeClr val="bg1">
                <a:lumMod val="75000"/>
              </a:schemeClr>
            </a:solidFill>
            <a:miter lim="800000"/>
            <a:headEnd/>
            <a:tailEnd/>
          </a:ln>
        </p:spPr>
        <p:txBody>
          <a:bodyPr wrap="none" anchor="ctr"/>
          <a:lstStyle/>
          <a:p>
            <a:pPr>
              <a:defRPr/>
            </a:pPr>
            <a:endParaRPr lang="en-GB" sz="1400">
              <a:solidFill>
                <a:srgbClr val="000000"/>
              </a:solidFill>
            </a:endParaRPr>
          </a:p>
        </p:txBody>
      </p:sp>
      <p:sp>
        <p:nvSpPr>
          <p:cNvPr id="110" name="Text Box 106"/>
          <p:cNvSpPr txBox="1">
            <a:spLocks noChangeArrowheads="1"/>
          </p:cNvSpPr>
          <p:nvPr/>
        </p:nvSpPr>
        <p:spPr bwMode="auto">
          <a:xfrm>
            <a:off x="2647802" y="6166422"/>
            <a:ext cx="4033390" cy="646954"/>
          </a:xfrm>
          <a:prstGeom prst="rect">
            <a:avLst/>
          </a:prstGeom>
          <a:solidFill>
            <a:schemeClr val="accent6">
              <a:lumMod val="60000"/>
              <a:lumOff val="40000"/>
            </a:schemeClr>
          </a:solidFill>
          <a:ln w="6350" algn="ctr">
            <a:solidFill>
              <a:schemeClr val="bg1"/>
            </a:solidFill>
            <a:miter lim="800000"/>
            <a:headEnd/>
            <a:tailEnd/>
          </a:ln>
          <a:effectLst/>
        </p:spPr>
        <p:txBody>
          <a:bodyPr lIns="18000" tIns="18000" rIns="18000" bIns="18000" anchor="ctr" anchorCtr="1"/>
          <a:lstStyle/>
          <a:p>
            <a:pPr algn="l" eaLnBrk="0" hangingPunct="0">
              <a:lnSpc>
                <a:spcPct val="80000"/>
              </a:lnSpc>
              <a:defRPr/>
            </a:pPr>
            <a:endParaRPr lang="en-GB" sz="800" dirty="0">
              <a:solidFill>
                <a:schemeClr val="tx1"/>
              </a:solidFill>
              <a:latin typeface="+mn-lt"/>
            </a:endParaRPr>
          </a:p>
        </p:txBody>
      </p:sp>
      <p:sp>
        <p:nvSpPr>
          <p:cNvPr id="104" name="Freeform 91"/>
          <p:cNvSpPr>
            <a:spLocks/>
          </p:cNvSpPr>
          <p:nvPr/>
        </p:nvSpPr>
        <p:spPr bwMode="auto">
          <a:xfrm>
            <a:off x="1838176" y="1268760"/>
            <a:ext cx="7683104" cy="3903416"/>
          </a:xfrm>
          <a:custGeom>
            <a:avLst/>
            <a:gdLst>
              <a:gd name="T0" fmla="*/ 0 w 4536"/>
              <a:gd name="T1" fmla="*/ 0 h 2313"/>
              <a:gd name="T2" fmla="*/ 0 w 4536"/>
              <a:gd name="T3" fmla="*/ 2313 h 2313"/>
              <a:gd name="T4" fmla="*/ 4536 w 4536"/>
              <a:gd name="T5" fmla="*/ 2313 h 2313"/>
              <a:gd name="T6" fmla="*/ 0 60000 65536"/>
              <a:gd name="T7" fmla="*/ 0 60000 65536"/>
              <a:gd name="T8" fmla="*/ 0 60000 65536"/>
              <a:gd name="T9" fmla="*/ 0 w 4536"/>
              <a:gd name="T10" fmla="*/ 0 h 2313"/>
              <a:gd name="T11" fmla="*/ 4536 w 4536"/>
              <a:gd name="T12" fmla="*/ 2313 h 2313"/>
            </a:gdLst>
            <a:ahLst/>
            <a:cxnLst>
              <a:cxn ang="T6">
                <a:pos x="T0" y="T1"/>
              </a:cxn>
              <a:cxn ang="T7">
                <a:pos x="T2" y="T3"/>
              </a:cxn>
              <a:cxn ang="T8">
                <a:pos x="T4" y="T5"/>
              </a:cxn>
            </a:cxnLst>
            <a:rect l="T9" t="T10" r="T11" b="T12"/>
            <a:pathLst>
              <a:path w="4536" h="2313">
                <a:moveTo>
                  <a:pt x="0" y="0"/>
                </a:moveTo>
                <a:lnTo>
                  <a:pt x="0" y="2313"/>
                </a:lnTo>
                <a:lnTo>
                  <a:pt x="4536" y="2313"/>
                </a:lnTo>
              </a:path>
            </a:pathLst>
          </a:custGeom>
          <a:noFill/>
          <a:ln w="9525">
            <a:solidFill>
              <a:schemeClr val="bg1">
                <a:lumMod val="75000"/>
              </a:schemeClr>
            </a:solidFill>
            <a:round/>
            <a:headEnd/>
            <a:tailEnd/>
          </a:ln>
        </p:spPr>
        <p:txBody>
          <a:bodyPr/>
          <a:lstStyle/>
          <a:p>
            <a:pPr>
              <a:defRPr/>
            </a:pPr>
            <a:endParaRPr lang="en-US" sz="1400">
              <a:solidFill>
                <a:srgbClr val="000000"/>
              </a:solidFill>
              <a:ea typeface="+mn-ea"/>
            </a:endParaRPr>
          </a:p>
        </p:txBody>
      </p:sp>
      <p:sp>
        <p:nvSpPr>
          <p:cNvPr id="56" name="Rectangle 2"/>
          <p:cNvSpPr txBox="1">
            <a:spLocks noChangeArrowheads="1"/>
          </p:cNvSpPr>
          <p:nvPr/>
        </p:nvSpPr>
        <p:spPr bwMode="auto">
          <a:xfrm>
            <a:off x="400050" y="-13617"/>
            <a:ext cx="9204151"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sz="2000" dirty="0" smtClean="0"/>
              <a:t>It is recommended that Supported Living market </a:t>
            </a:r>
            <a:r>
              <a:rPr lang="en-GB" sz="2000" dirty="0"/>
              <a:t>research report </a:t>
            </a:r>
            <a:r>
              <a:rPr lang="en-GB" sz="2000" dirty="0" smtClean="0"/>
              <a:t>is commissioned whilst St Lazarus consider their decision on whether to proceed</a:t>
            </a:r>
            <a:endParaRPr lang="en-GB" sz="2000" dirty="0"/>
          </a:p>
        </p:txBody>
      </p:sp>
      <p:sp>
        <p:nvSpPr>
          <p:cNvPr id="59" name="Line 88"/>
          <p:cNvSpPr>
            <a:spLocks noChangeShapeType="1"/>
          </p:cNvSpPr>
          <p:nvPr/>
        </p:nvSpPr>
        <p:spPr bwMode="auto">
          <a:xfrm flipV="1">
            <a:off x="517525" y="1295400"/>
            <a:ext cx="8964613" cy="1925638"/>
          </a:xfrm>
          <a:prstGeom prst="line">
            <a:avLst/>
          </a:prstGeom>
          <a:noFill/>
          <a:ln w="9525">
            <a:solidFill>
              <a:schemeClr val="bg1">
                <a:lumMod val="75000"/>
              </a:schemeClr>
            </a:solidFill>
            <a:round/>
            <a:headEnd/>
            <a:tailEnd/>
          </a:ln>
        </p:spPr>
        <p:txBody>
          <a:bodyPr/>
          <a:lstStyle/>
          <a:p>
            <a:pPr>
              <a:defRPr/>
            </a:pPr>
            <a:endParaRPr lang="en-US" sz="1400">
              <a:solidFill>
                <a:srgbClr val="000000"/>
              </a:solidFill>
              <a:ea typeface="+mn-ea"/>
            </a:endParaRPr>
          </a:p>
        </p:txBody>
      </p:sp>
      <p:sp>
        <p:nvSpPr>
          <p:cNvPr id="62" name="Line 89"/>
          <p:cNvSpPr>
            <a:spLocks noChangeShapeType="1"/>
          </p:cNvSpPr>
          <p:nvPr/>
        </p:nvSpPr>
        <p:spPr bwMode="auto">
          <a:xfrm flipV="1">
            <a:off x="560388" y="1816100"/>
            <a:ext cx="8234362" cy="3989388"/>
          </a:xfrm>
          <a:prstGeom prst="line">
            <a:avLst/>
          </a:prstGeom>
          <a:noFill/>
          <a:ln w="9525">
            <a:solidFill>
              <a:schemeClr val="bg1">
                <a:lumMod val="75000"/>
              </a:schemeClr>
            </a:solidFill>
            <a:round/>
            <a:headEnd/>
            <a:tailEnd/>
          </a:ln>
        </p:spPr>
        <p:txBody>
          <a:bodyPr lIns="7200" tIns="7200" rIns="7200" bIns="7200" anchor="ctr" anchorCtr="1"/>
          <a:lstStyle/>
          <a:p>
            <a:pPr>
              <a:defRPr/>
            </a:pPr>
            <a:endParaRPr lang="en-US" sz="1400">
              <a:solidFill>
                <a:srgbClr val="000000"/>
              </a:solidFill>
              <a:ea typeface="+mn-ea"/>
            </a:endParaRPr>
          </a:p>
        </p:txBody>
      </p:sp>
      <p:sp>
        <p:nvSpPr>
          <p:cNvPr id="63" name="Line 90"/>
          <p:cNvSpPr>
            <a:spLocks noChangeShapeType="1"/>
          </p:cNvSpPr>
          <p:nvPr/>
        </p:nvSpPr>
        <p:spPr bwMode="auto">
          <a:xfrm flipV="1">
            <a:off x="5656263" y="1676400"/>
            <a:ext cx="3851275" cy="4141788"/>
          </a:xfrm>
          <a:prstGeom prst="line">
            <a:avLst/>
          </a:prstGeom>
          <a:noFill/>
          <a:ln w="9525">
            <a:solidFill>
              <a:schemeClr val="bg1">
                <a:lumMod val="75000"/>
              </a:schemeClr>
            </a:solidFill>
            <a:round/>
            <a:headEnd/>
            <a:tailEnd/>
          </a:ln>
        </p:spPr>
        <p:txBody>
          <a:bodyPr/>
          <a:lstStyle/>
          <a:p>
            <a:pPr>
              <a:defRPr/>
            </a:pPr>
            <a:endParaRPr lang="en-US" sz="1400">
              <a:solidFill>
                <a:srgbClr val="000000"/>
              </a:solidFill>
              <a:ea typeface="+mn-ea"/>
            </a:endParaRPr>
          </a:p>
        </p:txBody>
      </p:sp>
      <p:sp>
        <p:nvSpPr>
          <p:cNvPr id="64" name="Freeform 91"/>
          <p:cNvSpPr>
            <a:spLocks/>
          </p:cNvSpPr>
          <p:nvPr/>
        </p:nvSpPr>
        <p:spPr bwMode="auto">
          <a:xfrm>
            <a:off x="3655914" y="1282700"/>
            <a:ext cx="5851623" cy="3009971"/>
          </a:xfrm>
          <a:custGeom>
            <a:avLst/>
            <a:gdLst>
              <a:gd name="T0" fmla="*/ 0 w 4536"/>
              <a:gd name="T1" fmla="*/ 0 h 2313"/>
              <a:gd name="T2" fmla="*/ 0 w 4536"/>
              <a:gd name="T3" fmla="*/ 2313 h 2313"/>
              <a:gd name="T4" fmla="*/ 4536 w 4536"/>
              <a:gd name="T5" fmla="*/ 2313 h 2313"/>
              <a:gd name="T6" fmla="*/ 0 60000 65536"/>
              <a:gd name="T7" fmla="*/ 0 60000 65536"/>
              <a:gd name="T8" fmla="*/ 0 60000 65536"/>
              <a:gd name="T9" fmla="*/ 0 w 4536"/>
              <a:gd name="T10" fmla="*/ 0 h 2313"/>
              <a:gd name="T11" fmla="*/ 4536 w 4536"/>
              <a:gd name="T12" fmla="*/ 2313 h 2313"/>
            </a:gdLst>
            <a:ahLst/>
            <a:cxnLst>
              <a:cxn ang="T6">
                <a:pos x="T0" y="T1"/>
              </a:cxn>
              <a:cxn ang="T7">
                <a:pos x="T2" y="T3"/>
              </a:cxn>
              <a:cxn ang="T8">
                <a:pos x="T4" y="T5"/>
              </a:cxn>
            </a:cxnLst>
            <a:rect l="T9" t="T10" r="T11" b="T12"/>
            <a:pathLst>
              <a:path w="4536" h="2313">
                <a:moveTo>
                  <a:pt x="0" y="0"/>
                </a:moveTo>
                <a:lnTo>
                  <a:pt x="0" y="2313"/>
                </a:lnTo>
                <a:lnTo>
                  <a:pt x="4536" y="2313"/>
                </a:lnTo>
              </a:path>
            </a:pathLst>
          </a:custGeom>
          <a:noFill/>
          <a:ln w="9525">
            <a:solidFill>
              <a:schemeClr val="bg1">
                <a:lumMod val="75000"/>
              </a:schemeClr>
            </a:solidFill>
            <a:round/>
            <a:headEnd/>
            <a:tailEnd/>
          </a:ln>
        </p:spPr>
        <p:txBody>
          <a:bodyPr/>
          <a:lstStyle/>
          <a:p>
            <a:pPr>
              <a:defRPr/>
            </a:pPr>
            <a:endParaRPr lang="en-US" sz="1400">
              <a:solidFill>
                <a:srgbClr val="000000"/>
              </a:solidFill>
              <a:ea typeface="+mn-ea"/>
            </a:endParaRPr>
          </a:p>
        </p:txBody>
      </p:sp>
      <p:sp>
        <p:nvSpPr>
          <p:cNvPr id="65" name="Freeform 92"/>
          <p:cNvSpPr>
            <a:spLocks/>
          </p:cNvSpPr>
          <p:nvPr/>
        </p:nvSpPr>
        <p:spPr bwMode="auto">
          <a:xfrm>
            <a:off x="5679728" y="1282700"/>
            <a:ext cx="3827810" cy="2042934"/>
          </a:xfrm>
          <a:custGeom>
            <a:avLst/>
            <a:gdLst>
              <a:gd name="T0" fmla="*/ 0 w 4536"/>
              <a:gd name="T1" fmla="*/ 0 h 2313"/>
              <a:gd name="T2" fmla="*/ 0 w 4536"/>
              <a:gd name="T3" fmla="*/ 2313 h 2313"/>
              <a:gd name="T4" fmla="*/ 4536 w 4536"/>
              <a:gd name="T5" fmla="*/ 2313 h 2313"/>
              <a:gd name="T6" fmla="*/ 0 60000 65536"/>
              <a:gd name="T7" fmla="*/ 0 60000 65536"/>
              <a:gd name="T8" fmla="*/ 0 60000 65536"/>
              <a:gd name="T9" fmla="*/ 0 w 4536"/>
              <a:gd name="T10" fmla="*/ 0 h 2313"/>
              <a:gd name="T11" fmla="*/ 4536 w 4536"/>
              <a:gd name="T12" fmla="*/ 2313 h 2313"/>
            </a:gdLst>
            <a:ahLst/>
            <a:cxnLst>
              <a:cxn ang="T6">
                <a:pos x="T0" y="T1"/>
              </a:cxn>
              <a:cxn ang="T7">
                <a:pos x="T2" y="T3"/>
              </a:cxn>
              <a:cxn ang="T8">
                <a:pos x="T4" y="T5"/>
              </a:cxn>
            </a:cxnLst>
            <a:rect l="T9" t="T10" r="T11" b="T12"/>
            <a:pathLst>
              <a:path w="4536" h="2313">
                <a:moveTo>
                  <a:pt x="0" y="0"/>
                </a:moveTo>
                <a:lnTo>
                  <a:pt x="0" y="2313"/>
                </a:lnTo>
                <a:lnTo>
                  <a:pt x="4536" y="2313"/>
                </a:lnTo>
              </a:path>
            </a:pathLst>
          </a:custGeom>
          <a:noFill/>
          <a:ln w="9525">
            <a:solidFill>
              <a:schemeClr val="bg1">
                <a:lumMod val="75000"/>
              </a:schemeClr>
            </a:solidFill>
            <a:round/>
            <a:headEnd/>
            <a:tailEnd/>
          </a:ln>
        </p:spPr>
        <p:txBody>
          <a:bodyPr/>
          <a:lstStyle/>
          <a:p>
            <a:pPr>
              <a:defRPr/>
            </a:pPr>
            <a:endParaRPr lang="en-US" sz="1400">
              <a:solidFill>
                <a:srgbClr val="000000"/>
              </a:solidFill>
              <a:ea typeface="+mn-ea"/>
            </a:endParaRPr>
          </a:p>
        </p:txBody>
      </p:sp>
      <p:sp>
        <p:nvSpPr>
          <p:cNvPr id="66" name="Arc 93"/>
          <p:cNvSpPr>
            <a:spLocks/>
          </p:cNvSpPr>
          <p:nvPr/>
        </p:nvSpPr>
        <p:spPr bwMode="auto">
          <a:xfrm flipH="1" flipV="1">
            <a:off x="8256588" y="1277938"/>
            <a:ext cx="1273175" cy="1008062"/>
          </a:xfrm>
          <a:custGeom>
            <a:avLst/>
            <a:gdLst>
              <a:gd name="T0" fmla="*/ 0 w 21600"/>
              <a:gd name="T1" fmla="*/ 0 h 21600"/>
              <a:gd name="T2" fmla="*/ 1511300 w 21600"/>
              <a:gd name="T3" fmla="*/ 720725 h 21600"/>
              <a:gd name="T4" fmla="*/ 0 w 21600"/>
              <a:gd name="T5" fmla="*/ 7207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9525">
            <a:solidFill>
              <a:schemeClr val="bg1"/>
            </a:solidFill>
            <a:round/>
            <a:headEnd/>
            <a:tailEnd/>
          </a:ln>
        </p:spPr>
        <p:txBody>
          <a:bodyPr rot="10800000" wrap="none" anchor="ctr"/>
          <a:lstStyle/>
          <a:p>
            <a:pPr>
              <a:defRPr/>
            </a:pPr>
            <a:endParaRPr lang="en-US" sz="1400">
              <a:solidFill>
                <a:srgbClr val="000000"/>
              </a:solidFill>
              <a:ea typeface="+mn-ea"/>
            </a:endParaRPr>
          </a:p>
        </p:txBody>
      </p:sp>
      <p:sp>
        <p:nvSpPr>
          <p:cNvPr id="67" name="AutoShape 95"/>
          <p:cNvSpPr>
            <a:spLocks noChangeArrowheads="1"/>
          </p:cNvSpPr>
          <p:nvPr/>
        </p:nvSpPr>
        <p:spPr bwMode="auto">
          <a:xfrm flipV="1">
            <a:off x="8197850" y="1209675"/>
            <a:ext cx="144463" cy="142875"/>
          </a:xfrm>
          <a:prstGeom prst="triangle">
            <a:avLst>
              <a:gd name="adj" fmla="val 50000"/>
            </a:avLst>
          </a:prstGeom>
          <a:solidFill>
            <a:schemeClr val="hlink"/>
          </a:solidFill>
          <a:ln w="9525">
            <a:solidFill>
              <a:schemeClr val="bg1"/>
            </a:solidFill>
            <a:miter lim="800000"/>
            <a:headEnd/>
            <a:tailEnd/>
          </a:ln>
        </p:spPr>
        <p:txBody>
          <a:bodyPr wrap="none" anchor="ctr"/>
          <a:lstStyle/>
          <a:p>
            <a:endParaRPr lang="en-US" sz="1400">
              <a:solidFill>
                <a:srgbClr val="000000"/>
              </a:solidFill>
            </a:endParaRPr>
          </a:p>
        </p:txBody>
      </p:sp>
      <p:sp>
        <p:nvSpPr>
          <p:cNvPr id="68" name="AutoShape 96"/>
          <p:cNvSpPr>
            <a:spLocks noChangeArrowheads="1"/>
          </p:cNvSpPr>
          <p:nvPr/>
        </p:nvSpPr>
        <p:spPr bwMode="auto">
          <a:xfrm flipV="1">
            <a:off x="3584848" y="1209675"/>
            <a:ext cx="144462" cy="142875"/>
          </a:xfrm>
          <a:prstGeom prst="triangle">
            <a:avLst>
              <a:gd name="adj" fmla="val 50000"/>
            </a:avLst>
          </a:prstGeom>
          <a:solidFill>
            <a:schemeClr val="hlink"/>
          </a:solidFill>
          <a:ln w="9525">
            <a:solidFill>
              <a:schemeClr val="bg1"/>
            </a:solidFill>
            <a:miter lim="800000"/>
            <a:headEnd/>
            <a:tailEnd/>
          </a:ln>
        </p:spPr>
        <p:txBody>
          <a:bodyPr wrap="none" anchor="ctr"/>
          <a:lstStyle/>
          <a:p>
            <a:endParaRPr lang="en-US" sz="1400">
              <a:solidFill>
                <a:srgbClr val="000000"/>
              </a:solidFill>
            </a:endParaRPr>
          </a:p>
        </p:txBody>
      </p:sp>
      <p:sp>
        <p:nvSpPr>
          <p:cNvPr id="69" name="AutoShape 97"/>
          <p:cNvSpPr>
            <a:spLocks noChangeArrowheads="1"/>
          </p:cNvSpPr>
          <p:nvPr/>
        </p:nvSpPr>
        <p:spPr bwMode="auto">
          <a:xfrm flipV="1">
            <a:off x="5601072" y="1196752"/>
            <a:ext cx="144462" cy="142875"/>
          </a:xfrm>
          <a:prstGeom prst="triangle">
            <a:avLst>
              <a:gd name="adj" fmla="val 50000"/>
            </a:avLst>
          </a:prstGeom>
          <a:solidFill>
            <a:schemeClr val="hlink"/>
          </a:solidFill>
          <a:ln w="9525">
            <a:solidFill>
              <a:schemeClr val="bg1"/>
            </a:solidFill>
            <a:miter lim="800000"/>
            <a:headEnd/>
            <a:tailEnd/>
          </a:ln>
        </p:spPr>
        <p:txBody>
          <a:bodyPr wrap="none" anchor="ctr"/>
          <a:lstStyle/>
          <a:p>
            <a:endParaRPr lang="en-US" sz="1400">
              <a:solidFill>
                <a:srgbClr val="000000"/>
              </a:solidFill>
            </a:endParaRPr>
          </a:p>
        </p:txBody>
      </p:sp>
      <p:sp>
        <p:nvSpPr>
          <p:cNvPr id="70" name="Rectangle 98"/>
          <p:cNvSpPr>
            <a:spLocks noChangeArrowheads="1"/>
          </p:cNvSpPr>
          <p:nvPr/>
        </p:nvSpPr>
        <p:spPr bwMode="auto">
          <a:xfrm rot="-5400000">
            <a:off x="2964656" y="3402807"/>
            <a:ext cx="288925" cy="5094288"/>
          </a:xfrm>
          <a:prstGeom prst="rect">
            <a:avLst/>
          </a:prstGeom>
          <a:solidFill>
            <a:srgbClr val="333333"/>
          </a:solidFill>
          <a:ln w="9525">
            <a:solidFill>
              <a:schemeClr val="bg1"/>
            </a:solidFill>
            <a:miter lim="800000"/>
            <a:headEnd/>
            <a:tailEnd/>
          </a:ln>
          <a:effectLst/>
        </p:spPr>
        <p:txBody>
          <a:bodyPr vert="eaVert" wrap="none" anchor="ctr"/>
          <a:lstStyle/>
          <a:p>
            <a:pPr algn="ctr" eaLnBrk="0" hangingPunct="0">
              <a:defRPr/>
            </a:pPr>
            <a:r>
              <a:rPr lang="en-GB" sz="900" b="1" dirty="0" smtClean="0">
                <a:solidFill>
                  <a:srgbClr val="FFFFFF"/>
                </a:solidFill>
                <a:effectLst>
                  <a:outerShdw blurRad="38100" dist="38100" dir="2700000" algn="tl">
                    <a:srgbClr val="000000"/>
                  </a:outerShdw>
                </a:effectLst>
                <a:latin typeface="Arial" pitchFamily="34" charset="0"/>
                <a:cs typeface="Arial" pitchFamily="34" charset="0"/>
              </a:rPr>
              <a:t>Enabling Works</a:t>
            </a:r>
            <a:endParaRPr lang="en-GB" sz="9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71" name="Rectangle 99"/>
          <p:cNvSpPr>
            <a:spLocks noChangeArrowheads="1"/>
          </p:cNvSpPr>
          <p:nvPr/>
        </p:nvSpPr>
        <p:spPr bwMode="auto">
          <a:xfrm rot="-5400000">
            <a:off x="7448550" y="4013201"/>
            <a:ext cx="288925" cy="3873500"/>
          </a:xfrm>
          <a:prstGeom prst="rect">
            <a:avLst/>
          </a:prstGeom>
          <a:solidFill>
            <a:srgbClr val="333333"/>
          </a:solidFill>
          <a:ln w="9525">
            <a:solidFill>
              <a:schemeClr val="bg1"/>
            </a:solidFill>
            <a:miter lim="800000"/>
            <a:headEnd/>
            <a:tailEnd/>
          </a:ln>
          <a:effectLst/>
        </p:spPr>
        <p:txBody>
          <a:bodyPr vert="eaVert" wrap="none" anchor="ctr"/>
          <a:lstStyle/>
          <a:p>
            <a:pPr algn="ctr" eaLnBrk="0" hangingPunct="0">
              <a:defRPr/>
            </a:pPr>
            <a:r>
              <a:rPr lang="en-GB" sz="900" b="1" dirty="0" smtClean="0">
                <a:solidFill>
                  <a:srgbClr val="FFFFFF"/>
                </a:solidFill>
                <a:effectLst>
                  <a:outerShdw blurRad="38100" dist="38100" dir="2700000" algn="tl">
                    <a:srgbClr val="000000"/>
                  </a:outerShdw>
                </a:effectLst>
                <a:cs typeface="Arial" pitchFamily="34" charset="0"/>
              </a:rPr>
              <a:t>Development Agreement</a:t>
            </a:r>
            <a:endParaRPr lang="en-GB" sz="9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72" name="Rectangle 100"/>
          <p:cNvSpPr>
            <a:spLocks noChangeArrowheads="1"/>
          </p:cNvSpPr>
          <p:nvPr/>
        </p:nvSpPr>
        <p:spPr bwMode="auto">
          <a:xfrm rot="-10800000">
            <a:off x="273050" y="1268413"/>
            <a:ext cx="288925" cy="1990725"/>
          </a:xfrm>
          <a:prstGeom prst="rect">
            <a:avLst/>
          </a:prstGeom>
          <a:solidFill>
            <a:srgbClr val="333333"/>
          </a:solidFill>
          <a:ln w="9525" algn="ctr">
            <a:solidFill>
              <a:schemeClr val="bg1"/>
            </a:solidFill>
            <a:miter lim="800000"/>
            <a:headEnd/>
            <a:tailEnd/>
          </a:ln>
          <a:effectLst/>
        </p:spPr>
        <p:txBody>
          <a:bodyPr vert="eaVert" wrap="none" anchor="ctr"/>
          <a:lstStyle/>
          <a:p>
            <a:pPr algn="ctr" eaLnBrk="0" hangingPunct="0">
              <a:defRPr/>
            </a:pPr>
            <a:r>
              <a:rPr lang="en-GB" sz="900" b="1" dirty="0" smtClean="0">
                <a:solidFill>
                  <a:srgbClr val="FFFFFF"/>
                </a:solidFill>
                <a:effectLst>
                  <a:outerShdw blurRad="38100" dist="38100" dir="2700000" algn="tl">
                    <a:srgbClr val="000000"/>
                  </a:outerShdw>
                </a:effectLst>
                <a:latin typeface="Arial" pitchFamily="34" charset="0"/>
                <a:cs typeface="Arial" pitchFamily="34" charset="0"/>
              </a:rPr>
              <a:t>Funding</a:t>
            </a:r>
            <a:endParaRPr lang="en-GB" sz="9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73" name="Rectangle 101"/>
          <p:cNvSpPr>
            <a:spLocks noChangeArrowheads="1"/>
          </p:cNvSpPr>
          <p:nvPr/>
        </p:nvSpPr>
        <p:spPr bwMode="auto">
          <a:xfrm rot="-10800000">
            <a:off x="273050" y="3201988"/>
            <a:ext cx="288925" cy="2603500"/>
          </a:xfrm>
          <a:prstGeom prst="rect">
            <a:avLst/>
          </a:prstGeom>
          <a:solidFill>
            <a:srgbClr val="333333"/>
          </a:solidFill>
          <a:ln w="9525" algn="ctr">
            <a:solidFill>
              <a:schemeClr val="bg1"/>
            </a:solidFill>
            <a:miter lim="800000"/>
            <a:headEnd/>
            <a:tailEnd/>
          </a:ln>
          <a:effectLst/>
        </p:spPr>
        <p:txBody>
          <a:bodyPr vert="eaVert" wrap="none" anchor="ctr"/>
          <a:lstStyle/>
          <a:p>
            <a:pPr algn="ctr" eaLnBrk="0" hangingPunct="0">
              <a:defRPr/>
            </a:pPr>
            <a:r>
              <a:rPr lang="en-GB" sz="900" b="1" dirty="0" smtClean="0">
                <a:solidFill>
                  <a:srgbClr val="FFFFFF"/>
                </a:solidFill>
                <a:effectLst>
                  <a:outerShdw blurRad="38100" dist="38100" dir="2700000" algn="tl">
                    <a:srgbClr val="000000"/>
                  </a:outerShdw>
                </a:effectLst>
                <a:latin typeface="Arial" pitchFamily="34" charset="0"/>
                <a:cs typeface="Arial" pitchFamily="34" charset="0"/>
              </a:rPr>
              <a:t>St Lazarus</a:t>
            </a:r>
            <a:endParaRPr lang="en-GB" sz="9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74" name="Text Box 105"/>
          <p:cNvSpPr txBox="1">
            <a:spLocks noChangeArrowheads="1"/>
          </p:cNvSpPr>
          <p:nvPr/>
        </p:nvSpPr>
        <p:spPr bwMode="auto">
          <a:xfrm>
            <a:off x="8337376" y="1270501"/>
            <a:ext cx="1266825" cy="738664"/>
          </a:xfrm>
          <a:prstGeom prst="rect">
            <a:avLst/>
          </a:prstGeom>
          <a:noFill/>
          <a:ln w="9525">
            <a:noFill/>
            <a:miter lim="800000"/>
            <a:headEnd/>
            <a:tailEnd/>
          </a:ln>
        </p:spPr>
        <p:txBody>
          <a:bodyPr>
            <a:spAutoFit/>
          </a:bodyPr>
          <a:lstStyle/>
          <a:p>
            <a:pPr algn="r" eaLnBrk="0" hangingPunct="0"/>
            <a:r>
              <a:rPr lang="en-GB" sz="1400" b="1" dirty="0" smtClean="0"/>
              <a:t>Handover to Developer / Provider</a:t>
            </a:r>
            <a:endParaRPr lang="en-GB" sz="1400" b="1" dirty="0"/>
          </a:p>
        </p:txBody>
      </p:sp>
      <p:sp>
        <p:nvSpPr>
          <p:cNvPr id="75" name="Text Box 106"/>
          <p:cNvSpPr txBox="1">
            <a:spLocks noChangeArrowheads="1"/>
          </p:cNvSpPr>
          <p:nvPr/>
        </p:nvSpPr>
        <p:spPr bwMode="auto">
          <a:xfrm>
            <a:off x="2792485" y="1374324"/>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Obtain EH letter of comfort for funding</a:t>
            </a:r>
            <a:endParaRPr lang="en-GB" sz="800" dirty="0">
              <a:solidFill>
                <a:schemeClr val="bg1"/>
              </a:solidFill>
              <a:latin typeface="+mn-lt"/>
            </a:endParaRPr>
          </a:p>
        </p:txBody>
      </p:sp>
      <p:sp>
        <p:nvSpPr>
          <p:cNvPr id="76" name="Line 74"/>
          <p:cNvSpPr>
            <a:spLocks noChangeShapeType="1"/>
          </p:cNvSpPr>
          <p:nvPr/>
        </p:nvSpPr>
        <p:spPr bwMode="auto">
          <a:xfrm>
            <a:off x="560388" y="1136650"/>
            <a:ext cx="8964612" cy="0"/>
          </a:xfrm>
          <a:prstGeom prst="line">
            <a:avLst/>
          </a:prstGeom>
          <a:noFill/>
          <a:ln w="9525">
            <a:solidFill>
              <a:srgbClr val="333333"/>
            </a:solidFill>
            <a:round/>
            <a:headEnd/>
            <a:tailEnd type="triangle" w="med" len="med"/>
          </a:ln>
          <a:effectLst/>
        </p:spPr>
        <p:txBody>
          <a:bodyPr/>
          <a:lstStyle/>
          <a:p>
            <a:pPr>
              <a:defRPr/>
            </a:pPr>
            <a:endParaRPr lang="en-US" sz="1400">
              <a:solidFill>
                <a:srgbClr val="000000"/>
              </a:solidFill>
              <a:ea typeface="+mn-ea"/>
            </a:endParaRPr>
          </a:p>
        </p:txBody>
      </p:sp>
      <p:sp>
        <p:nvSpPr>
          <p:cNvPr id="77" name="Text Box 104"/>
          <p:cNvSpPr txBox="1">
            <a:spLocks noChangeArrowheads="1"/>
          </p:cNvSpPr>
          <p:nvPr/>
        </p:nvSpPr>
        <p:spPr bwMode="auto">
          <a:xfrm>
            <a:off x="4592638" y="992188"/>
            <a:ext cx="1014412" cy="244475"/>
          </a:xfrm>
          <a:prstGeom prst="rect">
            <a:avLst/>
          </a:prstGeom>
          <a:solidFill>
            <a:schemeClr val="bg1"/>
          </a:solidFill>
          <a:ln w="9525">
            <a:noFill/>
            <a:miter lim="800000"/>
            <a:headEnd/>
            <a:tailEnd/>
          </a:ln>
        </p:spPr>
        <p:txBody>
          <a:bodyPr>
            <a:spAutoFit/>
          </a:bodyPr>
          <a:lstStyle/>
          <a:p>
            <a:pPr algn="ctr" eaLnBrk="0" hangingPunct="0"/>
            <a:r>
              <a:rPr lang="en-GB" sz="1000" b="1">
                <a:solidFill>
                  <a:srgbClr val="333333"/>
                </a:solidFill>
              </a:rPr>
              <a:t>TIME</a:t>
            </a:r>
          </a:p>
        </p:txBody>
      </p:sp>
      <p:sp>
        <p:nvSpPr>
          <p:cNvPr id="78" name="Line 74"/>
          <p:cNvSpPr>
            <a:spLocks noChangeShapeType="1"/>
          </p:cNvSpPr>
          <p:nvPr/>
        </p:nvSpPr>
        <p:spPr bwMode="auto">
          <a:xfrm rot="5400000" flipH="1">
            <a:off x="7369969" y="3518694"/>
            <a:ext cx="4500562" cy="0"/>
          </a:xfrm>
          <a:prstGeom prst="line">
            <a:avLst/>
          </a:prstGeom>
          <a:noFill/>
          <a:ln w="9525">
            <a:solidFill>
              <a:srgbClr val="333333"/>
            </a:solidFill>
            <a:round/>
            <a:headEnd/>
            <a:tailEnd type="triangle" w="med" len="med"/>
          </a:ln>
          <a:effectLst/>
        </p:spPr>
        <p:txBody>
          <a:bodyPr/>
          <a:lstStyle/>
          <a:p>
            <a:pPr>
              <a:defRPr/>
            </a:pPr>
            <a:endParaRPr lang="en-US" sz="1400">
              <a:solidFill>
                <a:srgbClr val="000000"/>
              </a:solidFill>
              <a:ea typeface="+mn-ea"/>
            </a:endParaRPr>
          </a:p>
        </p:txBody>
      </p:sp>
      <p:sp>
        <p:nvSpPr>
          <p:cNvPr id="79" name="Text Box 104"/>
          <p:cNvSpPr txBox="1">
            <a:spLocks noChangeArrowheads="1"/>
          </p:cNvSpPr>
          <p:nvPr/>
        </p:nvSpPr>
        <p:spPr bwMode="auto">
          <a:xfrm rot="5400000" flipH="1">
            <a:off x="9127331" y="3448844"/>
            <a:ext cx="1014413" cy="244475"/>
          </a:xfrm>
          <a:prstGeom prst="rect">
            <a:avLst/>
          </a:prstGeom>
          <a:solidFill>
            <a:schemeClr val="bg1"/>
          </a:solidFill>
          <a:ln w="9525">
            <a:noFill/>
            <a:miter lim="800000"/>
            <a:headEnd/>
            <a:tailEnd/>
          </a:ln>
        </p:spPr>
        <p:txBody>
          <a:bodyPr>
            <a:spAutoFit/>
          </a:bodyPr>
          <a:lstStyle/>
          <a:p>
            <a:pPr algn="ctr" eaLnBrk="0" hangingPunct="0"/>
            <a:r>
              <a:rPr lang="en-GB" sz="1000" b="1" dirty="0">
                <a:solidFill>
                  <a:srgbClr val="333333"/>
                </a:solidFill>
              </a:rPr>
              <a:t>TIME</a:t>
            </a:r>
          </a:p>
        </p:txBody>
      </p:sp>
      <p:sp>
        <p:nvSpPr>
          <p:cNvPr id="81" name="Text Box 106"/>
          <p:cNvSpPr txBox="1">
            <a:spLocks noChangeArrowheads="1"/>
          </p:cNvSpPr>
          <p:nvPr/>
        </p:nvSpPr>
        <p:spPr bwMode="auto">
          <a:xfrm>
            <a:off x="1712640" y="1408905"/>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Purchase site from current owner</a:t>
            </a:r>
            <a:endParaRPr lang="en-GB" sz="800" dirty="0">
              <a:solidFill>
                <a:schemeClr val="bg1"/>
              </a:solidFill>
              <a:latin typeface="+mn-lt"/>
            </a:endParaRPr>
          </a:p>
        </p:txBody>
      </p:sp>
      <p:sp>
        <p:nvSpPr>
          <p:cNvPr id="84" name="Text Box 106"/>
          <p:cNvSpPr txBox="1">
            <a:spLocks noChangeArrowheads="1"/>
          </p:cNvSpPr>
          <p:nvPr/>
        </p:nvSpPr>
        <p:spPr bwMode="auto">
          <a:xfrm>
            <a:off x="7114182" y="4437112"/>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Prepare Development </a:t>
            </a:r>
            <a:r>
              <a:rPr lang="en-GB" dirty="0" smtClean="0"/>
              <a:t>Brief</a:t>
            </a:r>
            <a:endParaRPr lang="en-GB" dirty="0"/>
          </a:p>
        </p:txBody>
      </p:sp>
      <p:sp>
        <p:nvSpPr>
          <p:cNvPr id="85" name="Text Box 106"/>
          <p:cNvSpPr txBox="1">
            <a:spLocks noChangeArrowheads="1"/>
          </p:cNvSpPr>
          <p:nvPr/>
        </p:nvSpPr>
        <p:spPr bwMode="auto">
          <a:xfrm>
            <a:off x="7834262" y="2132856"/>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Carry out Enabling Works</a:t>
            </a:r>
            <a:endParaRPr lang="en-GB" sz="800" dirty="0">
              <a:solidFill>
                <a:schemeClr val="bg1"/>
              </a:solidFill>
              <a:latin typeface="+mn-lt"/>
            </a:endParaRPr>
          </a:p>
        </p:txBody>
      </p:sp>
      <p:sp>
        <p:nvSpPr>
          <p:cNvPr id="86" name="Text Box 106"/>
          <p:cNvSpPr txBox="1">
            <a:spLocks noChangeArrowheads="1"/>
          </p:cNvSpPr>
          <p:nvPr/>
        </p:nvSpPr>
        <p:spPr bwMode="auto">
          <a:xfrm>
            <a:off x="3944888" y="1397792"/>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Submit English Heritage / AHF funding application</a:t>
            </a:r>
            <a:endParaRPr lang="en-GB" sz="800" dirty="0">
              <a:solidFill>
                <a:schemeClr val="bg1"/>
              </a:solidFill>
              <a:latin typeface="+mn-lt"/>
            </a:endParaRPr>
          </a:p>
        </p:txBody>
      </p:sp>
      <p:sp>
        <p:nvSpPr>
          <p:cNvPr id="87" name="Text Box 106"/>
          <p:cNvSpPr txBox="1">
            <a:spLocks noChangeArrowheads="1"/>
          </p:cNvSpPr>
          <p:nvPr/>
        </p:nvSpPr>
        <p:spPr bwMode="auto">
          <a:xfrm>
            <a:off x="8594601" y="3558032"/>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Issue </a:t>
            </a:r>
            <a:r>
              <a:rPr lang="en-GB" sz="800" dirty="0" err="1" smtClean="0">
                <a:solidFill>
                  <a:schemeClr val="bg1"/>
                </a:solidFill>
                <a:latin typeface="+mn-lt"/>
              </a:rPr>
              <a:t>Dev’t</a:t>
            </a:r>
            <a:r>
              <a:rPr lang="en-GB" sz="800" dirty="0" smtClean="0">
                <a:solidFill>
                  <a:schemeClr val="bg1"/>
                </a:solidFill>
                <a:latin typeface="+mn-lt"/>
              </a:rPr>
              <a:t> Agreement to market</a:t>
            </a:r>
            <a:endParaRPr lang="en-GB" sz="800" dirty="0">
              <a:solidFill>
                <a:schemeClr val="bg1"/>
              </a:solidFill>
              <a:latin typeface="+mn-lt"/>
            </a:endParaRPr>
          </a:p>
        </p:txBody>
      </p:sp>
      <p:grpSp>
        <p:nvGrpSpPr>
          <p:cNvPr id="89" name="Group 88"/>
          <p:cNvGrpSpPr>
            <a:grpSpLocks/>
          </p:cNvGrpSpPr>
          <p:nvPr/>
        </p:nvGrpSpPr>
        <p:grpSpPr bwMode="auto">
          <a:xfrm>
            <a:off x="9003569" y="3212976"/>
            <a:ext cx="180975" cy="252413"/>
            <a:chOff x="2720975" y="2286147"/>
            <a:chExt cx="211368" cy="289864"/>
          </a:xfrm>
          <a:solidFill>
            <a:schemeClr val="tx2"/>
          </a:solidFill>
        </p:grpSpPr>
        <p:sp>
          <p:nvSpPr>
            <p:cNvPr id="90" name="Isosceles Triangle 89"/>
            <p:cNvSpPr/>
            <p:nvPr/>
          </p:nvSpPr>
          <p:spPr>
            <a:xfrm>
              <a:off x="2720975" y="2286147"/>
              <a:ext cx="211368" cy="142197"/>
            </a:xfrm>
            <a:prstGeom prst="triangle">
              <a:avLst/>
            </a:prstGeom>
            <a:grp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b="1"/>
            </a:p>
          </p:txBody>
        </p:sp>
        <p:sp>
          <p:nvSpPr>
            <p:cNvPr id="99" name="Isosceles Triangle 98"/>
            <p:cNvSpPr>
              <a:spLocks noChangeArrowheads="1"/>
            </p:cNvSpPr>
            <p:nvPr/>
          </p:nvSpPr>
          <p:spPr bwMode="auto">
            <a:xfrm flipV="1">
              <a:off x="2720975" y="2433814"/>
              <a:ext cx="211368" cy="142197"/>
            </a:xfrm>
            <a:prstGeom prst="triangle">
              <a:avLst>
                <a:gd name="adj" fmla="val 50000"/>
              </a:avLst>
            </a:prstGeom>
            <a:grpFill/>
            <a:ln w="6350" algn="ctr">
              <a:solidFill>
                <a:schemeClr val="tx2"/>
              </a:solidFill>
              <a:miter lim="800000"/>
              <a:headEnd/>
              <a:tailEnd/>
            </a:ln>
          </p:spPr>
          <p:txBody>
            <a:bodyPr rot="10800000" anchor="ctr"/>
            <a:lstStyle/>
            <a:p>
              <a:pPr algn="ctr">
                <a:defRPr/>
              </a:pPr>
              <a:endParaRPr lang="en-GB" sz="1400" b="1">
                <a:solidFill>
                  <a:schemeClr val="lt1"/>
                </a:solidFill>
                <a:latin typeface="+mn-lt"/>
                <a:ea typeface="+mn-ea"/>
                <a:cs typeface="+mn-cs"/>
              </a:endParaRPr>
            </a:p>
          </p:txBody>
        </p:sp>
      </p:grpSp>
      <p:sp>
        <p:nvSpPr>
          <p:cNvPr id="103" name="TextBox 102"/>
          <p:cNvSpPr txBox="1">
            <a:spLocks noChangeArrowheads="1"/>
          </p:cNvSpPr>
          <p:nvPr/>
        </p:nvSpPr>
        <p:spPr bwMode="auto">
          <a:xfrm>
            <a:off x="8298941" y="3140968"/>
            <a:ext cx="704628" cy="369332"/>
          </a:xfrm>
          <a:prstGeom prst="rect">
            <a:avLst/>
          </a:prstGeom>
          <a:noFill/>
          <a:ln w="9525">
            <a:noFill/>
            <a:miter lim="800000"/>
            <a:headEnd/>
            <a:tailEnd/>
          </a:ln>
        </p:spPr>
        <p:txBody>
          <a:bodyPr wrap="square">
            <a:spAutoFit/>
          </a:bodyPr>
          <a:lstStyle/>
          <a:p>
            <a:r>
              <a:rPr lang="en-GB" sz="600" b="1" dirty="0" smtClean="0"/>
              <a:t>Development Agreement signed</a:t>
            </a:r>
            <a:endParaRPr lang="en-GB" sz="600" b="1" dirty="0"/>
          </a:p>
        </p:txBody>
      </p:sp>
      <p:sp>
        <p:nvSpPr>
          <p:cNvPr id="129" name="Text Box 106"/>
          <p:cNvSpPr txBox="1">
            <a:spLocks noChangeArrowheads="1"/>
          </p:cNvSpPr>
          <p:nvPr/>
        </p:nvSpPr>
        <p:spPr bwMode="auto">
          <a:xfrm>
            <a:off x="3081734" y="2045864"/>
            <a:ext cx="935162" cy="591048"/>
          </a:xfrm>
          <a:prstGeom prst="rect">
            <a:avLst/>
          </a:prstGeom>
          <a:solidFill>
            <a:srgbClr val="5D0357"/>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WDC to pass resolution committing funds subject to DA and EH funding</a:t>
            </a:r>
          </a:p>
        </p:txBody>
      </p:sp>
      <p:sp>
        <p:nvSpPr>
          <p:cNvPr id="130" name="Text Box 106"/>
          <p:cNvSpPr txBox="1">
            <a:spLocks noChangeArrowheads="1"/>
          </p:cNvSpPr>
          <p:nvPr/>
        </p:nvSpPr>
        <p:spPr bwMode="auto">
          <a:xfrm>
            <a:off x="3297758" y="4509120"/>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Appoint accredited Conservation Architect &amp; professional team</a:t>
            </a:r>
            <a:endParaRPr lang="en-GB" sz="800" dirty="0">
              <a:solidFill>
                <a:schemeClr val="bg1"/>
              </a:solidFill>
              <a:latin typeface="+mn-lt"/>
            </a:endParaRPr>
          </a:p>
        </p:txBody>
      </p:sp>
      <p:sp>
        <p:nvSpPr>
          <p:cNvPr id="131" name="Text Box 106"/>
          <p:cNvSpPr txBox="1">
            <a:spLocks noChangeArrowheads="1"/>
          </p:cNvSpPr>
          <p:nvPr/>
        </p:nvSpPr>
        <p:spPr bwMode="auto">
          <a:xfrm>
            <a:off x="4880992" y="4509120"/>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Prepare Conservation Management Plan</a:t>
            </a:r>
            <a:endParaRPr lang="en-GB" sz="800" dirty="0">
              <a:solidFill>
                <a:schemeClr val="bg1"/>
              </a:solidFill>
              <a:latin typeface="+mn-lt"/>
            </a:endParaRPr>
          </a:p>
        </p:txBody>
      </p:sp>
      <p:sp>
        <p:nvSpPr>
          <p:cNvPr id="132" name="Text Box 106"/>
          <p:cNvSpPr txBox="1">
            <a:spLocks noChangeArrowheads="1"/>
          </p:cNvSpPr>
          <p:nvPr/>
        </p:nvSpPr>
        <p:spPr bwMode="auto">
          <a:xfrm>
            <a:off x="4449886" y="3861048"/>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Carry out full structural &amp; condition survey of existing buildings</a:t>
            </a:r>
            <a:endParaRPr lang="en-GB" sz="800" dirty="0">
              <a:solidFill>
                <a:schemeClr val="bg1"/>
              </a:solidFill>
              <a:latin typeface="+mn-lt"/>
            </a:endParaRPr>
          </a:p>
        </p:txBody>
      </p:sp>
      <p:sp>
        <p:nvSpPr>
          <p:cNvPr id="133" name="Text Box 106"/>
          <p:cNvSpPr txBox="1">
            <a:spLocks noChangeArrowheads="1"/>
          </p:cNvSpPr>
          <p:nvPr/>
        </p:nvSpPr>
        <p:spPr bwMode="auto">
          <a:xfrm>
            <a:off x="7618238" y="3558032"/>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Obtain minimum care contract commitment from WCC</a:t>
            </a:r>
            <a:endParaRPr lang="en-GB" sz="800" dirty="0">
              <a:solidFill>
                <a:schemeClr val="bg1"/>
              </a:solidFill>
              <a:latin typeface="+mn-lt"/>
            </a:endParaRPr>
          </a:p>
        </p:txBody>
      </p:sp>
      <p:sp>
        <p:nvSpPr>
          <p:cNvPr id="134" name="Text Box 106"/>
          <p:cNvSpPr txBox="1">
            <a:spLocks noChangeArrowheads="1"/>
          </p:cNvSpPr>
          <p:nvPr/>
        </p:nvSpPr>
        <p:spPr bwMode="auto">
          <a:xfrm>
            <a:off x="7329264" y="5157192"/>
            <a:ext cx="935162" cy="591048"/>
          </a:xfrm>
          <a:prstGeom prst="rect">
            <a:avLst/>
          </a:prstGeom>
          <a:solidFill>
            <a:srgbClr val="5D0357"/>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Commission local market report for Assisted Living</a:t>
            </a:r>
            <a:endParaRPr lang="en-GB" sz="800" dirty="0">
              <a:solidFill>
                <a:schemeClr val="bg1"/>
              </a:solidFill>
              <a:latin typeface="+mn-lt"/>
            </a:endParaRPr>
          </a:p>
        </p:txBody>
      </p:sp>
      <p:sp>
        <p:nvSpPr>
          <p:cNvPr id="135" name="Text Box 106"/>
          <p:cNvSpPr txBox="1">
            <a:spLocks noChangeArrowheads="1"/>
          </p:cNvSpPr>
          <p:nvPr/>
        </p:nvSpPr>
        <p:spPr bwMode="auto">
          <a:xfrm>
            <a:off x="8409384" y="4437112"/>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Define repair &amp; maintenance obligations</a:t>
            </a:r>
          </a:p>
        </p:txBody>
      </p:sp>
      <p:sp>
        <p:nvSpPr>
          <p:cNvPr id="136" name="Text Box 106"/>
          <p:cNvSpPr txBox="1">
            <a:spLocks noChangeArrowheads="1"/>
          </p:cNvSpPr>
          <p:nvPr/>
        </p:nvSpPr>
        <p:spPr bwMode="auto">
          <a:xfrm>
            <a:off x="5889104" y="4062088"/>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Define outline scope of Enabling Works</a:t>
            </a:r>
            <a:endParaRPr lang="en-GB" sz="800" dirty="0">
              <a:solidFill>
                <a:schemeClr val="bg1"/>
              </a:solidFill>
              <a:latin typeface="+mn-lt"/>
            </a:endParaRPr>
          </a:p>
        </p:txBody>
      </p:sp>
      <p:sp>
        <p:nvSpPr>
          <p:cNvPr id="137" name="Text Box 106"/>
          <p:cNvSpPr txBox="1">
            <a:spLocks noChangeArrowheads="1"/>
          </p:cNvSpPr>
          <p:nvPr/>
        </p:nvSpPr>
        <p:spPr bwMode="auto">
          <a:xfrm>
            <a:off x="5442682" y="3429000"/>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Develop detailed cost estimate for enabling works</a:t>
            </a:r>
            <a:endParaRPr lang="en-GB" sz="800" dirty="0">
              <a:solidFill>
                <a:schemeClr val="bg1"/>
              </a:solidFill>
              <a:latin typeface="+mn-lt"/>
            </a:endParaRPr>
          </a:p>
        </p:txBody>
      </p:sp>
      <p:sp>
        <p:nvSpPr>
          <p:cNvPr id="138" name="Text Box 106"/>
          <p:cNvSpPr txBox="1">
            <a:spLocks noChangeArrowheads="1"/>
          </p:cNvSpPr>
          <p:nvPr/>
        </p:nvSpPr>
        <p:spPr bwMode="auto">
          <a:xfrm>
            <a:off x="6466110" y="1268760"/>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Draw down of WDC funds / EH Grant</a:t>
            </a:r>
            <a:endParaRPr lang="en-GB" sz="800" dirty="0">
              <a:solidFill>
                <a:schemeClr val="bg1"/>
              </a:solidFill>
              <a:latin typeface="+mn-lt"/>
            </a:endParaRPr>
          </a:p>
        </p:txBody>
      </p:sp>
      <p:grpSp>
        <p:nvGrpSpPr>
          <p:cNvPr id="139" name="Group 138"/>
          <p:cNvGrpSpPr>
            <a:grpSpLocks/>
          </p:cNvGrpSpPr>
          <p:nvPr/>
        </p:nvGrpSpPr>
        <p:grpSpPr bwMode="auto">
          <a:xfrm>
            <a:off x="5601072" y="1580604"/>
            <a:ext cx="180975" cy="252413"/>
            <a:chOff x="2720975" y="2286147"/>
            <a:chExt cx="211368" cy="289864"/>
          </a:xfrm>
        </p:grpSpPr>
        <p:sp>
          <p:nvSpPr>
            <p:cNvPr id="140" name="Isosceles Triangle 139"/>
            <p:cNvSpPr/>
            <p:nvPr/>
          </p:nvSpPr>
          <p:spPr>
            <a:xfrm>
              <a:off x="2720975" y="2286147"/>
              <a:ext cx="211368" cy="142197"/>
            </a:xfrm>
            <a:prstGeom prst="triangle">
              <a:avLst/>
            </a:prstGeom>
            <a:solidFill>
              <a:schemeClr val="tx2"/>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b="1"/>
            </a:p>
          </p:txBody>
        </p:sp>
        <p:sp>
          <p:nvSpPr>
            <p:cNvPr id="141" name="Isosceles Triangle 140"/>
            <p:cNvSpPr>
              <a:spLocks noChangeArrowheads="1"/>
            </p:cNvSpPr>
            <p:nvPr/>
          </p:nvSpPr>
          <p:spPr bwMode="auto">
            <a:xfrm flipV="1">
              <a:off x="2720975" y="2433814"/>
              <a:ext cx="211368" cy="142197"/>
            </a:xfrm>
            <a:prstGeom prst="triangle">
              <a:avLst>
                <a:gd name="adj" fmla="val 50000"/>
              </a:avLst>
            </a:prstGeom>
            <a:solidFill>
              <a:schemeClr val="tx2"/>
            </a:solidFill>
            <a:ln w="6350" algn="ctr">
              <a:solidFill>
                <a:schemeClr val="tx2"/>
              </a:solidFill>
              <a:miter lim="800000"/>
              <a:headEnd/>
              <a:tailEnd/>
            </a:ln>
          </p:spPr>
          <p:txBody>
            <a:bodyPr rot="10800000" anchor="ctr"/>
            <a:lstStyle/>
            <a:p>
              <a:pPr algn="ctr">
                <a:defRPr/>
              </a:pPr>
              <a:endParaRPr lang="en-GB" sz="1400" b="1">
                <a:solidFill>
                  <a:schemeClr val="lt1"/>
                </a:solidFill>
                <a:latin typeface="+mn-lt"/>
                <a:ea typeface="+mn-ea"/>
                <a:cs typeface="+mn-cs"/>
              </a:endParaRPr>
            </a:p>
          </p:txBody>
        </p:sp>
      </p:grpSp>
      <p:sp>
        <p:nvSpPr>
          <p:cNvPr id="142" name="TextBox 141"/>
          <p:cNvSpPr txBox="1">
            <a:spLocks noChangeArrowheads="1"/>
          </p:cNvSpPr>
          <p:nvPr/>
        </p:nvSpPr>
        <p:spPr bwMode="auto">
          <a:xfrm>
            <a:off x="4953000" y="1556792"/>
            <a:ext cx="704628" cy="369332"/>
          </a:xfrm>
          <a:prstGeom prst="rect">
            <a:avLst/>
          </a:prstGeom>
          <a:noFill/>
          <a:ln w="9525">
            <a:noFill/>
            <a:miter lim="800000"/>
            <a:headEnd/>
            <a:tailEnd/>
          </a:ln>
        </p:spPr>
        <p:txBody>
          <a:bodyPr wrap="square">
            <a:spAutoFit/>
          </a:bodyPr>
          <a:lstStyle/>
          <a:p>
            <a:r>
              <a:rPr lang="en-GB" sz="600" b="1" dirty="0" smtClean="0"/>
              <a:t>EH Funding Grant obtained</a:t>
            </a:r>
            <a:endParaRPr lang="en-GB" sz="600" b="1" dirty="0"/>
          </a:p>
        </p:txBody>
      </p:sp>
      <p:sp>
        <p:nvSpPr>
          <p:cNvPr id="143" name="Text Box 106"/>
          <p:cNvSpPr txBox="1">
            <a:spLocks noChangeArrowheads="1"/>
          </p:cNvSpPr>
          <p:nvPr/>
        </p:nvSpPr>
        <p:spPr bwMode="auto">
          <a:xfrm>
            <a:off x="6499932" y="3417933"/>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Obtain outline planning permission</a:t>
            </a:r>
            <a:endParaRPr lang="en-GB" sz="800" dirty="0">
              <a:solidFill>
                <a:schemeClr val="bg1"/>
              </a:solidFill>
              <a:latin typeface="+mn-lt"/>
            </a:endParaRPr>
          </a:p>
        </p:txBody>
      </p:sp>
      <p:sp>
        <p:nvSpPr>
          <p:cNvPr id="145" name="Text Box 106"/>
          <p:cNvSpPr txBox="1">
            <a:spLocks noChangeArrowheads="1"/>
          </p:cNvSpPr>
          <p:nvPr/>
        </p:nvSpPr>
        <p:spPr bwMode="auto">
          <a:xfrm>
            <a:off x="1712640" y="2111624"/>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Draw down of necessary funds for site purchase</a:t>
            </a:r>
            <a:endParaRPr lang="en-GB" sz="800" dirty="0">
              <a:solidFill>
                <a:schemeClr val="bg1"/>
              </a:solidFill>
              <a:latin typeface="+mn-lt"/>
            </a:endParaRPr>
          </a:p>
        </p:txBody>
      </p:sp>
      <p:sp>
        <p:nvSpPr>
          <p:cNvPr id="60" name="Text Box 106"/>
          <p:cNvSpPr txBox="1">
            <a:spLocks noChangeArrowheads="1"/>
          </p:cNvSpPr>
          <p:nvPr/>
        </p:nvSpPr>
        <p:spPr bwMode="auto">
          <a:xfrm>
            <a:off x="633462" y="3272958"/>
            <a:ext cx="935162" cy="591048"/>
          </a:xfrm>
          <a:prstGeom prst="rect">
            <a:avLst/>
          </a:prstGeom>
          <a:solidFill>
            <a:srgbClr val="008000"/>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Develop outline design and </a:t>
            </a:r>
            <a:r>
              <a:rPr lang="en-GB" dirty="0" err="1"/>
              <a:t>costings</a:t>
            </a:r>
            <a:endParaRPr lang="en-GB" dirty="0"/>
          </a:p>
        </p:txBody>
      </p:sp>
      <p:sp>
        <p:nvSpPr>
          <p:cNvPr id="61" name="Text Box 106"/>
          <p:cNvSpPr txBox="1">
            <a:spLocks noChangeArrowheads="1"/>
          </p:cNvSpPr>
          <p:nvPr/>
        </p:nvSpPr>
        <p:spPr bwMode="auto">
          <a:xfrm>
            <a:off x="632520" y="3997148"/>
            <a:ext cx="935162" cy="591048"/>
          </a:xfrm>
          <a:prstGeom prst="rect">
            <a:avLst/>
          </a:prstGeom>
          <a:solidFill>
            <a:srgbClr val="008000"/>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Develop Business Plan</a:t>
            </a:r>
          </a:p>
        </p:txBody>
      </p:sp>
      <p:sp>
        <p:nvSpPr>
          <p:cNvPr id="93" name="TextBox 92"/>
          <p:cNvSpPr txBox="1">
            <a:spLocks noChangeArrowheads="1"/>
          </p:cNvSpPr>
          <p:nvPr/>
        </p:nvSpPr>
        <p:spPr bwMode="auto">
          <a:xfrm>
            <a:off x="1496616" y="3429000"/>
            <a:ext cx="704628" cy="369332"/>
          </a:xfrm>
          <a:prstGeom prst="rect">
            <a:avLst/>
          </a:prstGeom>
          <a:noFill/>
          <a:ln w="9525">
            <a:noFill/>
            <a:miter lim="800000"/>
            <a:headEnd/>
            <a:tailEnd/>
          </a:ln>
        </p:spPr>
        <p:txBody>
          <a:bodyPr wrap="square">
            <a:spAutoFit/>
          </a:bodyPr>
          <a:lstStyle/>
          <a:p>
            <a:r>
              <a:rPr lang="en-GB" sz="600" b="1" dirty="0" smtClean="0"/>
              <a:t>St </a:t>
            </a:r>
            <a:r>
              <a:rPr lang="en-GB" sz="600" b="1" dirty="0"/>
              <a:t>L</a:t>
            </a:r>
            <a:r>
              <a:rPr lang="en-GB" sz="600" b="1" dirty="0" smtClean="0"/>
              <a:t>azarus </a:t>
            </a:r>
          </a:p>
          <a:p>
            <a:r>
              <a:rPr lang="en-GB" sz="600" b="1" dirty="0" smtClean="0"/>
              <a:t>Go / No-Go Decision</a:t>
            </a:r>
            <a:endParaRPr lang="en-GB" sz="600" b="1" dirty="0"/>
          </a:p>
        </p:txBody>
      </p:sp>
      <p:sp>
        <p:nvSpPr>
          <p:cNvPr id="94" name="Text Box 106"/>
          <p:cNvSpPr txBox="1">
            <a:spLocks noChangeArrowheads="1"/>
          </p:cNvSpPr>
          <p:nvPr/>
        </p:nvSpPr>
        <p:spPr bwMode="auto">
          <a:xfrm>
            <a:off x="4140347" y="2603048"/>
            <a:ext cx="935162" cy="591048"/>
          </a:xfrm>
          <a:prstGeom prst="rect">
            <a:avLst/>
          </a:prstGeom>
          <a:solidFill>
            <a:srgbClr val="008000"/>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Submit HLF </a:t>
            </a:r>
            <a:r>
              <a:rPr lang="en-GB" dirty="0" smtClean="0"/>
              <a:t>/ Other Funding </a:t>
            </a:r>
            <a:r>
              <a:rPr lang="en-GB" dirty="0"/>
              <a:t>Application</a:t>
            </a:r>
          </a:p>
        </p:txBody>
      </p:sp>
      <p:sp>
        <p:nvSpPr>
          <p:cNvPr id="95" name="Text Box 106"/>
          <p:cNvSpPr txBox="1">
            <a:spLocks noChangeArrowheads="1"/>
          </p:cNvSpPr>
          <p:nvPr/>
        </p:nvSpPr>
        <p:spPr bwMode="auto">
          <a:xfrm>
            <a:off x="6032351" y="2111624"/>
            <a:ext cx="935162" cy="591048"/>
          </a:xfrm>
          <a:prstGeom prst="rect">
            <a:avLst/>
          </a:prstGeom>
          <a:solidFill>
            <a:srgbClr val="008000"/>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Draw down </a:t>
            </a:r>
            <a:r>
              <a:rPr lang="en-GB" dirty="0" smtClean="0"/>
              <a:t>HLF / Other </a:t>
            </a:r>
            <a:r>
              <a:rPr lang="en-GB" dirty="0"/>
              <a:t>Funds</a:t>
            </a:r>
          </a:p>
        </p:txBody>
      </p:sp>
      <p:sp>
        <p:nvSpPr>
          <p:cNvPr id="96" name="Text Box 106"/>
          <p:cNvSpPr txBox="1">
            <a:spLocks noChangeArrowheads="1"/>
          </p:cNvSpPr>
          <p:nvPr/>
        </p:nvSpPr>
        <p:spPr bwMode="auto">
          <a:xfrm>
            <a:off x="3296816" y="6237312"/>
            <a:ext cx="935162" cy="461618"/>
          </a:xfrm>
          <a:prstGeom prst="rect">
            <a:avLst/>
          </a:prstGeom>
          <a:solidFill>
            <a:srgbClr val="008000"/>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St Lazarus</a:t>
            </a:r>
            <a:endParaRPr lang="en-GB" sz="800" dirty="0">
              <a:solidFill>
                <a:schemeClr val="bg1"/>
              </a:solidFill>
              <a:latin typeface="+mn-lt"/>
            </a:endParaRPr>
          </a:p>
        </p:txBody>
      </p:sp>
      <p:sp>
        <p:nvSpPr>
          <p:cNvPr id="97" name="Text Box 106"/>
          <p:cNvSpPr txBox="1">
            <a:spLocks noChangeArrowheads="1"/>
          </p:cNvSpPr>
          <p:nvPr/>
        </p:nvSpPr>
        <p:spPr bwMode="auto">
          <a:xfrm>
            <a:off x="4448944" y="6237312"/>
            <a:ext cx="935162" cy="461618"/>
          </a:xfrm>
          <a:prstGeom prst="rect">
            <a:avLst/>
          </a:prstGeom>
          <a:solidFill>
            <a:srgbClr val="5D0357"/>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WDC</a:t>
            </a:r>
            <a:endParaRPr lang="en-GB" sz="800" dirty="0">
              <a:solidFill>
                <a:schemeClr val="bg1"/>
              </a:solidFill>
              <a:latin typeface="+mn-lt"/>
            </a:endParaRPr>
          </a:p>
        </p:txBody>
      </p:sp>
      <p:sp>
        <p:nvSpPr>
          <p:cNvPr id="98" name="Text Box 106"/>
          <p:cNvSpPr txBox="1">
            <a:spLocks noChangeArrowheads="1"/>
          </p:cNvSpPr>
          <p:nvPr/>
        </p:nvSpPr>
        <p:spPr bwMode="auto">
          <a:xfrm>
            <a:off x="5602014" y="6237312"/>
            <a:ext cx="935162" cy="46161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Owner subject to St Lazarus Go/No-Go Decision</a:t>
            </a:r>
            <a:endParaRPr lang="en-GB" sz="800" dirty="0">
              <a:solidFill>
                <a:schemeClr val="bg1"/>
              </a:solidFill>
              <a:latin typeface="+mn-lt"/>
            </a:endParaRPr>
          </a:p>
        </p:txBody>
      </p:sp>
      <p:sp>
        <p:nvSpPr>
          <p:cNvPr id="2" name="AutoShape 2" descr="data:image/jpeg;base64,/9j/4AAQSkZJRgABAQAAAQABAAD/2wCEAAkGBhEGEBASExAQFRATGRoYGBQVERYQGRohHxQVGBYhFh4XHCYqGBwlGRUVHzssIycpOC44Fx8xNTAuQSYrLDUBCQoKDgwOGg8PGjQkHyU0LDU1NTUsLDUpKSkqLCkpLCksLCkpNSkqKSwpNS8sNDApLyksNiwsLDYsLCksKTU1Kv/AABEIAOEA4QMBIgACEQEDEQH/xAAcAAEAAgMBAQEAAAAAAAAAAAAABgcEBQgCAwH/xAA+EAABAwICBAoJAwQCAwAAAAABAAIDBREEBhIhQVEHEzEyUmFxgZGhFSIjQnKCkqLhQ8HwFDOx0cPSU2KT/8QAGgEBAAMBAQEAAAAAAAAAAAAAAAMEBQIBBv/EAC0RAAICAQMCBgAGAwEAAAAAAAABAgMEESExEmEFEzJBgZFCQ1FSobFxwfAU/9oADAMBAAIRAxEAPwC8UREAREQBERAEREAUWzrV5csmDFMBdFfi5o78oOtpG5wIdr/9rKUrV5npXprCYiG2tzTo/EPWZ9wC5mm1sRXJuD6efb/Jk0qqxVmJssTg5jtu0bwRsIWWqDynmyXKktxd0Tj7SK/L1jc4fhXjSqrFWYmyxODmO27RvBGwhR1Wqa7kGLlRvj3MtERTFwIiIAvlisUzBMdI9waxouXE2ACYrFMwTHSPcGsaLlxNgAqVzxnh+Zn6DLtwrT6reQvPSf8AsNiissUEVcnJjRHV8k/yxmJ+bsXNI27cJhxosHIXud7zvlBsNmkpgoxwc0n0VT4riz5byu+a2j9gapOuq9enVneP1eWnLl7hERdk4REQBERAEREAREQBERAEREAREQBERAEREBQue6T6Hx87QLMeeMb2O16ux2kO5ecpZtlyrLpNu6F3PjvqPWNzh+FNeGKk8ZHBiQNbCY3dh1t8CCPmVWLNsThPY+YyFKi9uO3ujo+l1SKsxNlicHMdt2jeCNhCy1QeUs2y5Vl0m3dC7nx31HrG5w/CvGlVWKsxNlicHMdt2jeCNhCuVWqa7m3i5Ub49zLXyxWKZgmOke4NY0XLibABMVimYJjpHuDWNFy4mwAVK54zw/M79Bl24Vp9VvIXnpP/AGGxe2WKCOsnJjRHV8jPGeH5mfoMu3CtOpvIXnpP/YbFoqHTDWMTDCP1HgHqF7uPc0FYKsDggpP9RiJcQRqibot+J3L4NB+pUY62T3MCvqybl1e/9FsRsEQAAAAFgBs3L0iLTPqQiIgCIiAIiIAiIgCIiAIiIAiIgCIiAIiIAiIgNXmelem8JPDtc06PxD1m/cAueiLLplULnuk+h8fO0CzHnjG9jtfk7SHcqmTHiRjeKV7Rs+CPrfZSzbLlWXSbd0LufHfUesbnD8LQoqibT1RjwnKEuqPJKs7Z4fmd+gzSZhmnU3kLjvf+w2KKoiSk5PVntlkrJdUuQrz4OaT6Kp8VxZ8vtHfNzftDfNU1Q6YaziYIR+o8A9Q5XHuaCe5dFRsEQAAsALAf4VnGju5Gp4XXq3N/4PSIium4EREAREQBERAEREAREQBERAEREAREQBERAEREAVccMNJ4yODEgcwmN3YdbfMEfMFY61eZ6V6awk8NtbmnR+Iesz7gFxZHqi0QZNfmVSic8ohFkWWfJhERDwsDggpP9RiJcQRqibot+J3L4NB+oK2lGODmk+iqfFcWfL7V3zc37A1SdaVUemCPqcOvy6Uvn7CIilLYREQBERAEREAREQBERAEUWq+dTlmUMxUDuKdzJ4vWaepzTra4brneFtaVmfCVq3E4iNx6N9F30usfJcqab0IldBvp13/k2iIi6JQiIgCIiAIiIAiIgKFz3SvRGPnaBZrzxjex2vV2O0h3KPq0+GKlcZHBiQNbCY3dh1t8CD9SqxZlsemTR8rl1+XbJf8AbhZ1DpprGJghH6jwD2crj3NBKwVYHBBSv6jES4gjVE3Rb8TuX7QfqXkI9UkjjHr8yyMS2I2CMAAWAFgP8L0iLUPrQiIgCIiAIiIAiIgCLAqddw1HF5p42dTnaz2Aaz3BaDCZ/Fcm4nBwPlPvSP8AZRtG88pPZYXXLmlsRSuhF6N7/wAkuRfDQk6bP/mf+6Lok17HzqtKirMTopWhzHeI3EHYQqOzZlOXKktjd0Tj7OUC1+o7nD8q/FiVWlRVmJ0UrQ5jtm0biDsIUNtSmu5UysWN8e5SFJz3jqPYNnc5g9yT2o7r6x3FTOk8MMclhiIHNPTjOmPpOseJUKzblKXKsui67oXcyS2o9R3OH5WhVNWTg9DEWRfRLpb49mdDUrM+Erf9meNx6N9F30usVtFzMDZb+k57x1HsGzucwe5J7UeesdxCnjk/uRer8UX5kfovpFXFJ4YY5LDEQOaenGdMd7TYjuJUzpWZ8JWrcTPG4n3b6LvpdY+SsRsjLhmlXk1WemRtERF2ThERAavM9K9NYTEQ21uadH4h6zPuAXPRFl0yqFz3SfQ+PnaBZjzxjex2vV2O0h3Kpkx4kY3ile0bPgj6vPg5pPoqnxXFny3ld81tH7A1U1Q6YaxiYYR+o8A9Qvdx7mgroqNgiAAAAAsANm5c40d3I48Lr1bn8HpERXTcCIiAIsCp13D0cXmmjZ1OcLnsHKfBQ2rcL8EFxh4nynpO9k3w1k+AXEpxjyyCzIrr9TLBWBU67hqMLzTxs6i7Wexo1nuCpqrcIuPq1xxvFMPuxDQ8Xcp8VG3vMhJJJJ5STcntJVeWSvwozrPFIraC+y16twvwQXEET5D0neyb+5PgFDKtwi4+q3HHcUw+7EOL+7l81GVs8v5fmzJMIoh1ucea0b3f62qB2TnsUJZV9z6U+fZHqg0KfNE4jjuSdb3uuQ0bS4/y6vHL2XoctwiKIdbnnnOO9381Jl7L0OW4RFEOtzzznHe7+altFcqq6N3ybOJiKlay9QREUxeCIiAxKrSoqzE6KVocx2zaNxB2EKjs25SlyrLouu6F3MktqPUdzh+VfixKrSoqzE6KVocx3iNxB2EKG2pTXcp5WLG+Pc5wRb7NuUpcqy6LruhdzJLaj1Hc4LQrPaaejPmpwlCXTJbhAbIi8OCQUrPeOpFg2dzmj3JPajz1juKmdK4Yo5LDEQOaenGdMfS6xHiVViKSNso8MtV5dtfEjoalZnwlatxOIjcejfRd9LrHyW0XMwNlv6TnvHUewbO5zB7kntR3X1juKsRyf3I0a/FF+ZH6L6VccMVJ4yODEga2Exu7Drb4EEfMlJ4YY5LDEQOaenGdMfSdY8St/UqlhM64OeGGeNz3MJa0nRcHD1m3a6x5wCklKNkWky1ZZVk1OMXv/JDeCCk/1GIlxBGqJui34ncvg0H6lbShWTZsPlCnxGeWON8t5HBx9bXzQG8ps0N2b1h1bhfgguIInyHpO9k39yfALyuUa4LVnOPOvHpSm9Hz33LBWBU67hqOLzTxs6nO1nsA1nuCpqrcIuPqtxx3FMPuxDi/u5fNRt7zISSSSdpNyuJZK/CiCzxSK9C+y16twvwYe4ghfKek72Tf3J8AoZVuEXH1W447imH3YhxfnrPmoyiglbOXuZ1mZdZy/o9PeZCSSSTykm5PaSvKIoiqERbPL+XpsyTCKIdbnnmtG93+tq9S12R7GLk9FyMv5fmzJMIoh1uceawb3f62q88vZehy3CIoh1ucec473fzUmXsvQ5bhEUQ63PPOcd7v5qW0V+qro3fJ9JiYipWr9X9BERTl4IiIAiIgC+WKxTMEx0j3BrGi5cTYAJisUzBMdI9waxouXE2ACpXPGeH5nfoMu3CtPqt5C89J/wCw2KKyxQRVycmNEdXyfmeM7OzO/QZduGYfVbyFx6Tv2GxRVEWdKTk9WfM2WSsl1S5CIi8IwizqbQ8RWDaGCSTra3V3uOoeKmVK4IMRiLGeVkQ6Lfau/YDxK7jCUuET149lnpiV+s6m0PEVg2hhkf1tb6o7XHUPFXLSeDnAUqx4rjXj3pTxnlyeSkrIxEAAAAOQAWA7FPHGf4maNfhbfrf0VPSeCCfEWM8rIh0W+1d46gPNSWbJuAyhhpcQYuMfE0uDpTp+t7thyC7rbNqmqr7hfq3EYeHDg65XaTvhbyeLiPpKldcK4t6FuePTj1uaW6/X9T3l/L+DzvgopZYh/Ua2SSMPFuLm6rutqcSNE6weVamrcD0kdzh52uHQkGge5wuD3gJwPVbi5J8MTqeBI3tGp3kWn5SrUXkIRsim0c001ZNSlJbnPFVyzi6LfjoJGge9bSb9TbhaxdMkXUfq2QsDV7l0DWvPvx+yPlqPeCuJY37WV7PC3+XL7KGRWNVeB6SO5w87XDoyDQP1NuD4BQyq5ZxdFvx2HkaOlbSb9TbjzVeVco8ozrMa2v1RNYiIuCuFvcpZskyrNpN9aJ1hJHvG8bnC5WiReptPVHcJyhJSjydH0uqRVmJssTg5jtu0bwRsIWWqDylm2XKsuk27oXc+O+o9Y3OH4V40qqxVmJssTg5jtu0bwRsIWhVaprufS4uVG+Pcy0RFMXAiIgC+WKxTMEx0j3BrGi5cTYAJisUzBMdI9waxouXE2ACpXPGeH5mfoMu3CtOpvIXnpP8A2GxRWWKCKuTkxojq+RnjPD8zP0GXbhWn1W8heek/9hsUUWdTaHiKwbQwyP62t9UdrjqHiplSeCCfEWM8rIh0W+1d46gPNUemdj1MDy7smXVpr/RX6zqZQ8RWDaGCSTra3UO1x1DvKuWk8HOApVjxXGvHvSnT8G8g8FJY4xEAAAAOQAWA7FNHGf4mXa/C295v6KnpPBBPiLGeVkQ6Lfau/YDzUzpPBzgKVY8Vxrx70p4z7eTyUnRWI1Qj7GjXh018L7PLIxGAAAANgFgvSIpS2EREAVF8ItW9K1CaxuyL2Tfl533lyuWu1MUfDTzH9NhI6zyNHe4gd652e8yEkm5JuT/lVMmWyiY/ilmkVD5Njlmq+hcXBNezWuGl8J9V/wBpK6GBuuZlfOQqt6XwEDibvYOLd2t1ebdE968xpcxOPC7N5V/JIURFcNsL8Iuv1EBHqtkPA1i5dA1rz78fsj321HvChlW4HpI7nDzteOhINA/U3UfAK1EUcqoy5RVsxKrOYnPNVyzi6L/egkaOlbSb9TbhatdMkaSj9WyHgaxcuga159+P2R8tR7wVXljftZnWeFv8uX2UMt9lLNsuVZdJt3Qu58d9R6xucPwpRVuB6SO5w87XDoSDQPc4XB7wFDKrlnF0W/HQSNA962k36m3CgcJwepRdN2PLq0009y/KVVYqzE2WJwcx23aN4I2ELLVB5SzbLlWXSbd0LufHfUesbnD8K8aXVIqzE2WJwcx23aN4I2EK7VaprubuLlRvj3MtERTFwh+YssYrNz9GSZsGEadUbfaPf1v5AOoXNlk0ng5wFKseK41496U8Z5cnkpOi48uOurIP/PX1dTWr7nlkYiAAAAHIALAdi9Ii7JwiIgCIiAIiIAiIgK+4X6rxGHhw4OuV2k74W8n3EfSqmUm4Rat6VqE1jdkVom/LfS+8uUZWbbLqmz5bMs8y5v4+grG4Hqrxck+GJ1PAkaOseq7yLfpVcrZ5ZqvoXF4ea+pjhpfCfVf9pK5rl0yTOMazy7YyOh0X4Ddfq1D6wIiIAiIgCIiAL8Iuv1EBHqtkLA1e5dA1rz78fsj5aj3grVUjJeJyjKX4WcSwu58EvqE9bXC40hvsNxU2RcOuOupA8ety6tNH+qPh/UO/8T/Fn/dF90XZNp3CIiHoREQBERAEREAREQBYFdqYo2GmmP6bCR1m3qjvNlnqvuF+rcRh4sODrldpO+FvJ4uI+lcTl0xbIMizy63Iqh7zISSbkm5O8nlXlEWWfJhERDwvnIdW9MYCBxN3sHFu7W6tfaNE96kKqvgeq3FyT4YnU8CRvaPVd4gt+lWotOqXVFM+qxLPMqi/+2CIikLQREQBERAEREAREQBERAEREAREQBERAEREAREQBUXwi1b0tUJrG7IrRt+XnfcXeSuWu1MUbDTzH9NhI6zyNHe4gd652e8yEkm5JuTvJ1lVMmWyiY/ilmkVD5PKItnl7L82ZJhFEOtzjzWje7+a1US12Rixi5PRcmsRb3NmUpcqy6LvWidzJALA9R3OG5aJGmnoz2cJQl0yW5tMs1X0Li4JtjXDS+E+q/7SV0KDpLmZX1kOremMBA4m72Di3drdXm3RPerWNLmJreF2byr+SQIiK4bYREQBERAEREAREQBERAEREAREQBERAEREAREQFfcL9W4jDw4cHXK7Sd8LeTxcR9JVTKTcItW9K1CaxuyL2Tfl533ly1mX8vzZkmEUQ63PPNYN7v8AW1Ztj657HzGVJ3XtR39kMv5fmzJMIoh1uceawb3f62q88vZehy3CIoh1ucec473fzUmXsvQ5bhEUQ63PPOcd7v5qW0Vuqro3fJs4mIqVq/V/RiVWlRVmJ0UrQ5jtm0biDsIVHZtylLlWXRdd0LuZJbUeo7nD8q/FiVWlRVmJ0UrQ5jvEbiDsIXttSmu51lYsb49znBWNwPVbi5J8MTqeBI3tGp3kWn5Sovm3KUuVZdF13Qu5kltR6jucPysTLNV9C4uCa9mtcNL4T6r/ALSVSg3Ce5hUuWPcurbQ6HRfgN1+rTPqQiIgCIiAIiIAiIgCIiAIiIAiIgCIiAIiIAsCu1MUfDTzH9NhI6zyNHe4gd6z1Ec/4SauNgwUPLK7Tkdsaxu13zEatuiuZvRbEV0nGDa5/wBlUUKgz5on4uMXJN3vPI0X1l381q8cvZehy3CIoh1ueec473fzUmXsvQ5bhEUQ63OPOcd7v5qW0UdVXRu+StiYipWr9QREUxeCIiAxKrSoqzE6KVocx2zaNxB2EKjs25SlyrLouu6F3MktqPUdzh+VfixKrSoqzE6KVocx2zaNxB2EKG2pTXcp5WLG+Pc1OQqt6XwEDibvYOLd2t1ebdE96kKhOS6RLlHEz4V5LoZRxkMmw6OpwO52iW/TcKbLutvp3JcdydaUuVs/gIiLsnCIiAIiIAiIgCIiAIiIAiIgCIiAIiIAvg3+6/4Wf5kREPH7H3REQ9CIiAIiIAiIgPhiOdF8X/G9fdEQ8QREQ9CIiAIiIAiIgCIiA//Z"/>
          <p:cNvSpPr>
            <a:spLocks noChangeAspect="1" noChangeArrowheads="1"/>
          </p:cNvSpPr>
          <p:nvPr/>
        </p:nvSpPr>
        <p:spPr bwMode="auto">
          <a:xfrm>
            <a:off x="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Text Box 106"/>
          <p:cNvSpPr txBox="1">
            <a:spLocks noChangeArrowheads="1"/>
          </p:cNvSpPr>
          <p:nvPr/>
        </p:nvSpPr>
        <p:spPr bwMode="auto">
          <a:xfrm>
            <a:off x="649982" y="4710160"/>
            <a:ext cx="935162" cy="591048"/>
          </a:xfrm>
          <a:prstGeom prst="rect">
            <a:avLst/>
          </a:prstGeom>
          <a:solidFill>
            <a:srgbClr val="008000"/>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smtClean="0"/>
              <a:t>Review funding options</a:t>
            </a:r>
            <a:endParaRPr lang="en-GB" dirty="0"/>
          </a:p>
        </p:txBody>
      </p:sp>
      <p:sp>
        <p:nvSpPr>
          <p:cNvPr id="102" name="Text Box 106"/>
          <p:cNvSpPr txBox="1">
            <a:spLocks noChangeArrowheads="1"/>
          </p:cNvSpPr>
          <p:nvPr/>
        </p:nvSpPr>
        <p:spPr bwMode="auto">
          <a:xfrm>
            <a:off x="7258198" y="2765944"/>
            <a:ext cx="935162" cy="591048"/>
          </a:xfrm>
          <a:prstGeom prst="rect">
            <a:avLst/>
          </a:prstGeom>
          <a:solidFill>
            <a:schemeClr val="bg2">
              <a:lumMod val="25000"/>
            </a:schemeClr>
          </a:solidFill>
          <a:ln w="6350" algn="ctr">
            <a:solidFill>
              <a:schemeClr val="bg1"/>
            </a:solidFill>
            <a:miter lim="800000"/>
            <a:headEnd/>
            <a:tailEnd/>
          </a:ln>
          <a:effectLst/>
        </p:spPr>
        <p:txBody>
          <a:bodyPr lIns="18000" tIns="18000" rIns="18000" bIns="18000" anchor="ctr" anchorCtr="1"/>
          <a:lstStyle/>
          <a:p>
            <a:pPr algn="ctr" eaLnBrk="0" hangingPunct="0">
              <a:lnSpc>
                <a:spcPct val="80000"/>
              </a:lnSpc>
              <a:defRPr/>
            </a:pPr>
            <a:r>
              <a:rPr lang="en-GB" sz="800" dirty="0" smtClean="0">
                <a:solidFill>
                  <a:schemeClr val="bg1"/>
                </a:solidFill>
                <a:latin typeface="+mn-lt"/>
              </a:rPr>
              <a:t>Procure enabling works package</a:t>
            </a:r>
            <a:endParaRPr lang="en-GB" sz="800" dirty="0">
              <a:solidFill>
                <a:schemeClr val="bg1"/>
              </a:solidFill>
              <a:latin typeface="+mn-lt"/>
            </a:endParaRPr>
          </a:p>
        </p:txBody>
      </p:sp>
      <p:grpSp>
        <p:nvGrpSpPr>
          <p:cNvPr id="88" name="Group 87"/>
          <p:cNvGrpSpPr>
            <a:grpSpLocks/>
          </p:cNvGrpSpPr>
          <p:nvPr/>
        </p:nvGrpSpPr>
        <p:grpSpPr bwMode="auto">
          <a:xfrm>
            <a:off x="1747689" y="3791242"/>
            <a:ext cx="180975" cy="252413"/>
            <a:chOff x="2720975" y="2286147"/>
            <a:chExt cx="211368" cy="289864"/>
          </a:xfrm>
        </p:grpSpPr>
        <p:sp>
          <p:nvSpPr>
            <p:cNvPr id="91" name="Isosceles Triangle 90"/>
            <p:cNvSpPr/>
            <p:nvPr/>
          </p:nvSpPr>
          <p:spPr>
            <a:xfrm>
              <a:off x="2720975" y="2286147"/>
              <a:ext cx="211368" cy="142197"/>
            </a:xfrm>
            <a:prstGeom prst="triangle">
              <a:avLst/>
            </a:prstGeom>
            <a:solidFill>
              <a:srgbClr val="008000"/>
            </a:solidFill>
            <a:ln w="6350">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b="1"/>
            </a:p>
          </p:txBody>
        </p:sp>
        <p:sp>
          <p:nvSpPr>
            <p:cNvPr id="92" name="Isosceles Triangle 91"/>
            <p:cNvSpPr>
              <a:spLocks noChangeArrowheads="1"/>
            </p:cNvSpPr>
            <p:nvPr/>
          </p:nvSpPr>
          <p:spPr bwMode="auto">
            <a:xfrm flipV="1">
              <a:off x="2720975" y="2433814"/>
              <a:ext cx="211368" cy="142197"/>
            </a:xfrm>
            <a:prstGeom prst="triangle">
              <a:avLst>
                <a:gd name="adj" fmla="val 50000"/>
              </a:avLst>
            </a:prstGeom>
            <a:solidFill>
              <a:srgbClr val="008000"/>
            </a:solidFill>
            <a:ln w="6350" algn="ctr">
              <a:solidFill>
                <a:srgbClr val="008000"/>
              </a:solidFill>
              <a:miter lim="800000"/>
              <a:headEnd/>
              <a:tailEnd/>
            </a:ln>
          </p:spPr>
          <p:txBody>
            <a:bodyPr rot="10800000" anchor="ctr"/>
            <a:lstStyle/>
            <a:p>
              <a:pPr algn="ctr">
                <a:defRPr/>
              </a:pPr>
              <a:endParaRPr lang="en-GB" sz="1400" b="1">
                <a:solidFill>
                  <a:schemeClr val="lt1"/>
                </a:solidFill>
                <a:latin typeface="+mn-lt"/>
                <a:ea typeface="+mn-ea"/>
                <a:cs typeface="+mn-cs"/>
              </a:endParaRPr>
            </a:p>
          </p:txBody>
        </p:sp>
      </p:grpSp>
      <p:sp>
        <p:nvSpPr>
          <p:cNvPr id="105" name="Text Box 106"/>
          <p:cNvSpPr txBox="1">
            <a:spLocks noChangeArrowheads="1"/>
          </p:cNvSpPr>
          <p:nvPr/>
        </p:nvSpPr>
        <p:spPr bwMode="auto">
          <a:xfrm>
            <a:off x="7618238" y="3565524"/>
            <a:ext cx="935162" cy="591048"/>
          </a:xfrm>
          <a:prstGeom prst="rect">
            <a:avLst/>
          </a:prstGeom>
          <a:solidFill>
            <a:srgbClr val="5D0357"/>
          </a:solidFill>
          <a:ln w="6350" algn="ctr">
            <a:solidFill>
              <a:schemeClr val="bg1"/>
            </a:solidFill>
            <a:miter lim="800000"/>
            <a:headEnd/>
            <a:tailEnd/>
          </a:ln>
          <a:effectLst/>
        </p:spPr>
        <p:txBody>
          <a:bodyPr lIns="18000" tIns="18000" rIns="18000" bIns="18000" anchor="ctr" anchorCtr="1"/>
          <a:lstStyle>
            <a:defPPr>
              <a:defRPr lang="en-GB"/>
            </a:defPPr>
            <a:lvl1pPr eaLnBrk="0" hangingPunct="0">
              <a:lnSpc>
                <a:spcPct val="80000"/>
              </a:lnSpc>
              <a:defRPr sz="800">
                <a:solidFill>
                  <a:schemeClr val="bg1"/>
                </a:solidFill>
                <a:latin typeface="+mn-lt"/>
              </a:defRPr>
            </a:lvl1pPr>
          </a:lstStyle>
          <a:p>
            <a:r>
              <a:rPr lang="en-GB" dirty="0"/>
              <a:t>Issue Development Brief as </a:t>
            </a:r>
            <a:r>
              <a:rPr lang="en-GB" dirty="0" smtClean="0"/>
              <a:t>Supplementary Planning Document</a:t>
            </a:r>
            <a:endParaRPr lang="en-GB" dirty="0"/>
          </a:p>
        </p:txBody>
      </p:sp>
      <p:sp>
        <p:nvSpPr>
          <p:cNvPr id="111" name="Text Box 106"/>
          <p:cNvSpPr txBox="1">
            <a:spLocks noChangeArrowheads="1"/>
          </p:cNvSpPr>
          <p:nvPr/>
        </p:nvSpPr>
        <p:spPr bwMode="auto">
          <a:xfrm>
            <a:off x="2647802" y="6237312"/>
            <a:ext cx="649956" cy="461618"/>
          </a:xfrm>
          <a:prstGeom prst="rect">
            <a:avLst/>
          </a:prstGeom>
          <a:noFill/>
          <a:ln w="6350" algn="ctr">
            <a:noFill/>
            <a:miter lim="800000"/>
            <a:headEnd/>
            <a:tailEnd/>
          </a:ln>
          <a:effectLst/>
        </p:spPr>
        <p:txBody>
          <a:bodyPr lIns="18000" tIns="18000" rIns="18000" bIns="18000" anchor="ctr" anchorCtr="1"/>
          <a:lstStyle/>
          <a:p>
            <a:pPr algn="ctr" eaLnBrk="0" hangingPunct="0">
              <a:lnSpc>
                <a:spcPct val="80000"/>
              </a:lnSpc>
              <a:defRPr/>
            </a:pPr>
            <a:r>
              <a:rPr lang="en-GB" sz="1000" b="1" dirty="0" smtClean="0">
                <a:solidFill>
                  <a:schemeClr val="tx1"/>
                </a:solidFill>
                <a:latin typeface="+mn-lt"/>
              </a:rPr>
              <a:t>KEY</a:t>
            </a:r>
            <a:endParaRPr lang="en-GB" sz="1000" b="1" dirty="0">
              <a:solidFill>
                <a:schemeClr val="tx1"/>
              </a:solidFill>
              <a:latin typeface="+mn-lt"/>
            </a:endParaRPr>
          </a:p>
        </p:txBody>
      </p:sp>
      <p:sp>
        <p:nvSpPr>
          <p:cNvPr id="112" name="AutoShape 96"/>
          <p:cNvSpPr>
            <a:spLocks noChangeArrowheads="1"/>
          </p:cNvSpPr>
          <p:nvPr/>
        </p:nvSpPr>
        <p:spPr bwMode="auto">
          <a:xfrm flipV="1">
            <a:off x="1784202" y="1196752"/>
            <a:ext cx="144462" cy="142875"/>
          </a:xfrm>
          <a:prstGeom prst="triangle">
            <a:avLst>
              <a:gd name="adj" fmla="val 50000"/>
            </a:avLst>
          </a:prstGeom>
          <a:solidFill>
            <a:schemeClr val="hlink"/>
          </a:solidFill>
          <a:ln w="9525">
            <a:solidFill>
              <a:schemeClr val="bg1"/>
            </a:solidFill>
            <a:miter lim="800000"/>
            <a:headEnd/>
            <a:tailEnd/>
          </a:ln>
        </p:spPr>
        <p:txBody>
          <a:bodyPr wrap="none" anchor="ctr"/>
          <a:lstStyle/>
          <a:p>
            <a:endParaRPr lang="en-US" sz="1400">
              <a:solidFill>
                <a:srgbClr val="000000"/>
              </a:solidFill>
            </a:endParaRPr>
          </a:p>
        </p:txBody>
      </p:sp>
      <p:sp>
        <p:nvSpPr>
          <p:cNvPr id="82"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29</a:t>
            </a:fld>
            <a:endParaRPr lang="en-GB"/>
          </a:p>
        </p:txBody>
      </p:sp>
    </p:spTree>
    <p:extLst>
      <p:ext uri="{BB962C8B-B14F-4D97-AF65-F5344CB8AC3E}">
        <p14:creationId xmlns:p14="http://schemas.microsoft.com/office/powerpoint/2010/main" val="69332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992560" y="1124744"/>
            <a:ext cx="7689304" cy="682625"/>
          </a:xfrm>
          <a:prstGeom prst="rect">
            <a:avLst/>
          </a:prstGeom>
          <a:noFill/>
          <a:ln>
            <a:noFill/>
          </a:ln>
        </p:spPr>
        <p:txBody>
          <a:bodyPr vert="horz" wrap="square" lIns="46800" tIns="45720" rIns="46800" bIns="46800" numCol="1" anchor="t"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PART 1 – Site Analysis &amp; Brief</a:t>
            </a:r>
          </a:p>
          <a:p>
            <a:pPr marL="800100" lvl="1" indent="-342900">
              <a:buFont typeface="Wingdings" pitchFamily="2" charset="2"/>
              <a:buChar char="§"/>
            </a:pPr>
            <a:r>
              <a:rPr lang="en-GB" sz="2000" dirty="0" smtClean="0">
                <a:solidFill>
                  <a:schemeClr val="tx1"/>
                </a:solidFill>
              </a:rPr>
              <a:t>Brief</a:t>
            </a:r>
          </a:p>
          <a:p>
            <a:pPr marL="800100" lvl="1" indent="-342900">
              <a:buFont typeface="Wingdings" pitchFamily="2" charset="2"/>
              <a:buChar char="§"/>
            </a:pPr>
            <a:r>
              <a:rPr lang="en-GB" sz="2000" dirty="0" smtClean="0">
                <a:solidFill>
                  <a:schemeClr val="tx1"/>
                </a:solidFill>
              </a:rPr>
              <a:t>Stakeholder </a:t>
            </a:r>
            <a:r>
              <a:rPr lang="en-GB" sz="2000" dirty="0">
                <a:solidFill>
                  <a:schemeClr val="tx1"/>
                </a:solidFill>
              </a:rPr>
              <a:t>Consultations</a:t>
            </a:r>
          </a:p>
          <a:p>
            <a:pPr marL="800100" lvl="1" indent="-342900">
              <a:buFont typeface="Wingdings" pitchFamily="2" charset="2"/>
              <a:buChar char="§"/>
            </a:pPr>
            <a:r>
              <a:rPr lang="en-GB" sz="2000" dirty="0" smtClean="0">
                <a:solidFill>
                  <a:schemeClr val="tx1"/>
                </a:solidFill>
              </a:rPr>
              <a:t>Graphical Assessment of Site</a:t>
            </a:r>
          </a:p>
          <a:p>
            <a:pPr marL="1257300" lvl="2" indent="-342900">
              <a:buFont typeface="Courier New" pitchFamily="49" charset="0"/>
              <a:buChar char="o"/>
            </a:pPr>
            <a:r>
              <a:rPr lang="en-GB" sz="2000" dirty="0" smtClean="0">
                <a:solidFill>
                  <a:schemeClr val="tx1"/>
                </a:solidFill>
              </a:rPr>
              <a:t>Description &amp; Analysis</a:t>
            </a:r>
          </a:p>
          <a:p>
            <a:pPr marL="1257300" lvl="2" indent="-342900">
              <a:buFont typeface="Courier New" pitchFamily="49" charset="0"/>
              <a:buChar char="o"/>
            </a:pPr>
            <a:r>
              <a:rPr lang="en-GB" sz="2000" dirty="0" smtClean="0">
                <a:solidFill>
                  <a:schemeClr val="tx1"/>
                </a:solidFill>
              </a:rPr>
              <a:t>Historical Significance</a:t>
            </a:r>
          </a:p>
          <a:p>
            <a:pPr marL="1257300" lvl="2" indent="-342900">
              <a:buFont typeface="Courier New" pitchFamily="49" charset="0"/>
              <a:buChar char="o"/>
            </a:pPr>
            <a:r>
              <a:rPr lang="en-GB" sz="2000" dirty="0" smtClean="0">
                <a:solidFill>
                  <a:schemeClr val="tx1"/>
                </a:solidFill>
              </a:rPr>
              <a:t>Strengths &amp; Weaknesses</a:t>
            </a:r>
          </a:p>
          <a:p>
            <a:pPr marL="1257300" lvl="2" indent="-342900">
              <a:buFont typeface="Courier New" pitchFamily="49" charset="0"/>
              <a:buChar char="o"/>
            </a:pPr>
            <a:r>
              <a:rPr lang="en-GB" sz="2000" dirty="0" smtClean="0">
                <a:solidFill>
                  <a:schemeClr val="tx1"/>
                </a:solidFill>
              </a:rPr>
              <a:t>Opportunities &amp; Threats</a:t>
            </a:r>
          </a:p>
        </p:txBody>
      </p:sp>
      <p:sp>
        <p:nvSpPr>
          <p:cNvPr id="46" name="Slide Number Placeholder 5"/>
          <p:cNvSpPr txBox="1">
            <a:spLocks/>
          </p:cNvSpPr>
          <p:nvPr/>
        </p:nvSpPr>
        <p:spPr bwMode="auto">
          <a:xfrm>
            <a:off x="9548813" y="6459538"/>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a:t>
            </a:fld>
            <a:endParaRPr lang="en-GB"/>
          </a:p>
        </p:txBody>
      </p:sp>
    </p:spTree>
    <p:extLst>
      <p:ext uri="{BB962C8B-B14F-4D97-AF65-F5344CB8AC3E}">
        <p14:creationId xmlns:p14="http://schemas.microsoft.com/office/powerpoint/2010/main" val="1513911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92560" y="1052736"/>
            <a:ext cx="8136904" cy="4968552"/>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Rectangle 17"/>
          <p:cNvSpPr txBox="1">
            <a:spLocks noChangeArrowheads="1"/>
          </p:cNvSpPr>
          <p:nvPr/>
        </p:nvSpPr>
        <p:spPr>
          <a:xfrm>
            <a:off x="1136576" y="3374331"/>
            <a:ext cx="7848872" cy="2574949"/>
          </a:xfrm>
          <a:prstGeom prst="rect">
            <a:avLst/>
          </a:prstGeom>
          <a:solidFill>
            <a:schemeClr val="bg1"/>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smtClean="0"/>
          </a:p>
          <a:p>
            <a:pPr marL="0" indent="0">
              <a:buNone/>
            </a:pPr>
            <a:r>
              <a:rPr lang="en-GB" sz="1200" dirty="0" smtClean="0"/>
              <a:t>In order to address this issue, English Heritage have indicated their willingness to support statutory action:</a:t>
            </a:r>
            <a:r>
              <a:rPr lang="en-GB" sz="1200" i="1" dirty="0" smtClean="0"/>
              <a:t/>
            </a:r>
            <a:br>
              <a:rPr lang="en-GB" sz="1200" i="1" dirty="0" smtClean="0"/>
            </a:br>
            <a:r>
              <a:rPr lang="en-GB" sz="1200" i="1" dirty="0" smtClean="0"/>
              <a:t>Enforcement notices (in escalating order)</a:t>
            </a:r>
          </a:p>
          <a:p>
            <a:pPr marL="261938" lvl="3" indent="-174625" defTabSz="449263">
              <a:buClr>
                <a:schemeClr val="tx2"/>
              </a:buClr>
              <a:buFont typeface="Wingdings" pitchFamily="2" charset="2"/>
              <a:buChar char="§"/>
            </a:pPr>
            <a:r>
              <a:rPr lang="en-GB" sz="1100" i="1" dirty="0" smtClean="0"/>
              <a:t>Section </a:t>
            </a:r>
            <a:r>
              <a:rPr lang="en-GB" sz="1100" i="1" dirty="0"/>
              <a:t>215 Notice: </a:t>
            </a:r>
            <a:r>
              <a:rPr lang="en-GB" sz="1100" i="1" dirty="0" smtClean="0"/>
              <a:t>Where </a:t>
            </a:r>
            <a:r>
              <a:rPr lang="en-GB" sz="1100" i="1" dirty="0"/>
              <a:t>it is considered that the condition of a piece of land adversely affects the amenity of the area in question. The notice will require steps to be taken which the local planning authority considers will remedy the problem.</a:t>
            </a:r>
          </a:p>
          <a:p>
            <a:pPr marL="261938" lvl="3" indent="-174625" defTabSz="449263">
              <a:buClr>
                <a:schemeClr val="tx2"/>
              </a:buClr>
              <a:buFont typeface="Wingdings" pitchFamily="2" charset="2"/>
              <a:buChar char="§"/>
            </a:pPr>
            <a:r>
              <a:rPr lang="en-GB" sz="1100" i="1" dirty="0" smtClean="0"/>
              <a:t>Urgent </a:t>
            </a:r>
            <a:r>
              <a:rPr lang="en-GB" sz="1100" i="1" dirty="0"/>
              <a:t>Works Notice: requiring repair works to be carried out to prevent further decay. The notice will specify the works, which are considered reasonably necessary for the preservation of the building.  An Urgent Works Notice is restricted to emergency repairs only </a:t>
            </a:r>
            <a:endParaRPr lang="en-GB" sz="1100" i="1" dirty="0" smtClean="0"/>
          </a:p>
          <a:p>
            <a:pPr marL="261938" lvl="3" indent="-174625" defTabSz="449263">
              <a:buClr>
                <a:schemeClr val="tx2"/>
              </a:buClr>
              <a:buFont typeface="Wingdings" pitchFamily="2" charset="2"/>
              <a:buChar char="§"/>
            </a:pPr>
            <a:r>
              <a:rPr lang="en-GB" sz="1100" i="1" dirty="0" smtClean="0"/>
              <a:t>Repairs Notice</a:t>
            </a:r>
            <a:r>
              <a:rPr lang="en-GB" sz="1100" i="1" dirty="0"/>
              <a:t>: A Repairs Notice is not restricted to urgent works and may include works to preserve architectural details but can not be used to restore lost features</a:t>
            </a:r>
            <a:r>
              <a:rPr lang="en-GB" sz="1100" i="1" dirty="0" smtClean="0"/>
              <a:t>.</a:t>
            </a:r>
          </a:p>
          <a:p>
            <a:pPr marL="261938" lvl="3" indent="-174625" defTabSz="449263">
              <a:buClr>
                <a:schemeClr val="tx2"/>
              </a:buClr>
              <a:buFont typeface="Wingdings" pitchFamily="2" charset="2"/>
              <a:buChar char="§"/>
            </a:pPr>
            <a:r>
              <a:rPr lang="en-GB" sz="1100" i="1" dirty="0" smtClean="0"/>
              <a:t>Compulsory Purchase Orders: If building not repaired within 2 months, the Planning Authority can serve a CPO.</a:t>
            </a:r>
            <a:endParaRPr lang="en-GB" sz="1100" i="1" dirty="0"/>
          </a:p>
        </p:txBody>
      </p:sp>
      <p:sp>
        <p:nvSpPr>
          <p:cNvPr id="2" name="Pentagon 1"/>
          <p:cNvSpPr/>
          <p:nvPr/>
        </p:nvSpPr>
        <p:spPr>
          <a:xfrm rot="5400000">
            <a:off x="3800872" y="-1539552"/>
            <a:ext cx="2520280" cy="7848872"/>
          </a:xfrm>
          <a:prstGeom prst="homePlate">
            <a:avLst>
              <a:gd name="adj" fmla="val 21159"/>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2"/>
          <p:cNvSpPr txBox="1">
            <a:spLocks noChangeArrowheads="1"/>
          </p:cNvSpPr>
          <p:nvPr/>
        </p:nvSpPr>
        <p:spPr bwMode="auto">
          <a:xfrm>
            <a:off x="400050" y="-13617"/>
            <a:ext cx="950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r>
              <a:rPr lang="en-GB" dirty="0" smtClean="0"/>
              <a:t>The wide discrepancy between the Market Valuation of the site and the current owner’s expectation represents a major delivery risk</a:t>
            </a:r>
            <a:endParaRPr lang="en-GB" dirty="0"/>
          </a:p>
        </p:txBody>
      </p:sp>
      <p:sp>
        <p:nvSpPr>
          <p:cNvPr id="100" name="Rectangle 4"/>
          <p:cNvSpPr>
            <a:spLocks noChangeArrowheads="1"/>
          </p:cNvSpPr>
          <p:nvPr/>
        </p:nvSpPr>
        <p:spPr bwMode="auto">
          <a:xfrm>
            <a:off x="3230563" y="6093296"/>
            <a:ext cx="6688137" cy="495300"/>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l" eaLnBrk="0" hangingPunct="0">
              <a:lnSpc>
                <a:spcPct val="95000"/>
              </a:lnSpc>
            </a:pPr>
            <a:r>
              <a:rPr lang="en-GB" sz="1400" b="1" i="1" dirty="0" smtClean="0">
                <a:solidFill>
                  <a:schemeClr val="tx1"/>
                </a:solidFill>
              </a:rPr>
              <a:t>The enforcement route could potentially take several years to complete and a negotiated solution is strongly recommended</a:t>
            </a:r>
            <a:endParaRPr lang="en-GB" sz="1400" b="1" i="1" dirty="0">
              <a:solidFill>
                <a:schemeClr val="tx1"/>
              </a:solidFill>
            </a:endParaRPr>
          </a:p>
        </p:txBody>
      </p:sp>
      <p:sp>
        <p:nvSpPr>
          <p:cNvPr id="7" name="Line 44"/>
          <p:cNvSpPr>
            <a:spLocks noChangeShapeType="1"/>
          </p:cNvSpPr>
          <p:nvPr/>
        </p:nvSpPr>
        <p:spPr bwMode="auto">
          <a:xfrm>
            <a:off x="2072680" y="2463874"/>
            <a:ext cx="1835150" cy="0"/>
          </a:xfrm>
          <a:prstGeom prst="line">
            <a:avLst/>
          </a:prstGeom>
          <a:noFill/>
          <a:ln w="50800">
            <a:solidFill>
              <a:srgbClr val="3333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46"/>
          <p:cNvSpPr>
            <a:spLocks noChangeArrowheads="1"/>
          </p:cNvSpPr>
          <p:nvPr/>
        </p:nvSpPr>
        <p:spPr bwMode="auto">
          <a:xfrm flipV="1">
            <a:off x="4465390" y="3140969"/>
            <a:ext cx="379412" cy="233362"/>
          </a:xfrm>
          <a:custGeom>
            <a:avLst/>
            <a:gdLst>
              <a:gd name="T0" fmla="*/ 292077 w 21600"/>
              <a:gd name="T1" fmla="*/ 116681 h 21600"/>
              <a:gd name="T2" fmla="*/ 189706 w 21600"/>
              <a:gd name="T3" fmla="*/ 233362 h 21600"/>
              <a:gd name="T4" fmla="*/ 87335 w 21600"/>
              <a:gd name="T5" fmla="*/ 116681 h 21600"/>
              <a:gd name="T6" fmla="*/ 189706 w 21600"/>
              <a:gd name="T7" fmla="*/ 0 h 21600"/>
              <a:gd name="T8" fmla="*/ 0 60000 65536"/>
              <a:gd name="T9" fmla="*/ 0 60000 65536"/>
              <a:gd name="T10" fmla="*/ 0 60000 65536"/>
              <a:gd name="T11" fmla="*/ 0 60000 65536"/>
              <a:gd name="T12" fmla="*/ 6772 w 21600"/>
              <a:gd name="T13" fmla="*/ 6772 h 21600"/>
              <a:gd name="T14" fmla="*/ 14828 w 21600"/>
              <a:gd name="T15" fmla="*/ 14828 h 21600"/>
            </a:gdLst>
            <a:ahLst/>
            <a:cxnLst>
              <a:cxn ang="T8">
                <a:pos x="T0" y="T1"/>
              </a:cxn>
              <a:cxn ang="T9">
                <a:pos x="T2" y="T3"/>
              </a:cxn>
              <a:cxn ang="T10">
                <a:pos x="T4" y="T5"/>
              </a:cxn>
              <a:cxn ang="T11">
                <a:pos x="T6" y="T7"/>
              </a:cxn>
            </a:cxnLst>
            <a:rect l="T12" t="T13" r="T14" b="T15"/>
            <a:pathLst>
              <a:path w="21600" h="21600">
                <a:moveTo>
                  <a:pt x="0" y="0"/>
                </a:moveTo>
                <a:lnTo>
                  <a:pt x="9943" y="21600"/>
                </a:lnTo>
                <a:lnTo>
                  <a:pt x="11657" y="21600"/>
                </a:lnTo>
                <a:lnTo>
                  <a:pt x="21600" y="0"/>
                </a:lnTo>
                <a:lnTo>
                  <a:pt x="0" y="0"/>
                </a:lnTo>
                <a:close/>
              </a:path>
            </a:pathLst>
          </a:custGeom>
          <a:solidFill>
            <a:srgbClr val="3333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Rectangle 47"/>
          <p:cNvSpPr>
            <a:spLocks noChangeArrowheads="1"/>
          </p:cNvSpPr>
          <p:nvPr/>
        </p:nvSpPr>
        <p:spPr bwMode="auto">
          <a:xfrm>
            <a:off x="1765945" y="1556792"/>
            <a:ext cx="2466975" cy="735360"/>
          </a:xfrm>
          <a:prstGeom prst="rect">
            <a:avLst/>
          </a:prstGeom>
          <a:solidFill>
            <a:schemeClr val="bg1"/>
          </a:solidFill>
          <a:ln w="9525" algn="ctr">
            <a:solidFill>
              <a:schemeClr val="tx1"/>
            </a:solidFill>
            <a:miter lim="800000"/>
            <a:headEnd/>
            <a:tailEnd/>
          </a:ln>
          <a:effectLst/>
        </p:spPr>
        <p:txBody>
          <a:bodyPr lIns="90000"/>
          <a:lstStyle/>
          <a:p>
            <a:pPr algn="ctr" defTabSz="914400">
              <a:spcBef>
                <a:spcPct val="20000"/>
              </a:spcBef>
              <a:spcAft>
                <a:spcPct val="50000"/>
              </a:spcAft>
              <a:buClr>
                <a:srgbClr val="D5201E"/>
              </a:buClr>
            </a:pPr>
            <a:r>
              <a:rPr lang="de-DE" sz="1200" dirty="0" smtClean="0">
                <a:solidFill>
                  <a:schemeClr val="tx1"/>
                </a:solidFill>
                <a:latin typeface="Arial" charset="0"/>
              </a:rPr>
              <a:t>The stated asking price by Wareing &amp; Co, the agent acting for the landlord is </a:t>
            </a:r>
            <a:r>
              <a:rPr lang="de-DE" sz="1600" b="1" dirty="0" smtClean="0">
                <a:solidFill>
                  <a:schemeClr val="tx2"/>
                </a:solidFill>
                <a:latin typeface="Arial" charset="0"/>
              </a:rPr>
              <a:t>£550k</a:t>
            </a:r>
            <a:endParaRPr lang="en-US" sz="1000" b="1" dirty="0">
              <a:solidFill>
                <a:schemeClr val="tx2"/>
              </a:solidFill>
              <a:latin typeface="Arial" charset="0"/>
            </a:endParaRPr>
          </a:p>
        </p:txBody>
      </p:sp>
      <p:sp>
        <p:nvSpPr>
          <p:cNvPr id="10" name="Rectangle 48"/>
          <p:cNvSpPr>
            <a:spLocks noChangeArrowheads="1"/>
          </p:cNvSpPr>
          <p:nvPr/>
        </p:nvSpPr>
        <p:spPr bwMode="auto">
          <a:xfrm>
            <a:off x="4905822" y="1196752"/>
            <a:ext cx="3520008" cy="1440159"/>
          </a:xfrm>
          <a:prstGeom prst="rect">
            <a:avLst/>
          </a:prstGeom>
          <a:solidFill>
            <a:schemeClr val="bg1"/>
          </a:solidFill>
          <a:ln w="9525" algn="ctr">
            <a:solidFill>
              <a:schemeClr val="tx1"/>
            </a:solidFill>
            <a:miter lim="800000"/>
            <a:headEnd/>
            <a:tailEnd/>
          </a:ln>
          <a:effectLst/>
        </p:spPr>
        <p:txBody>
          <a:bodyPr lIns="90000"/>
          <a:lstStyle/>
          <a:p>
            <a:pPr algn="ctr" defTabSz="914400">
              <a:spcBef>
                <a:spcPct val="20000"/>
              </a:spcBef>
              <a:spcAft>
                <a:spcPct val="50000"/>
              </a:spcAft>
              <a:buClr>
                <a:srgbClr val="D5201E"/>
              </a:buClr>
            </a:pPr>
            <a:r>
              <a:rPr lang="de-DE" sz="1200" dirty="0" smtClean="0">
                <a:solidFill>
                  <a:schemeClr val="tx1"/>
                </a:solidFill>
                <a:latin typeface="Arial" charset="0"/>
              </a:rPr>
              <a:t>In a Market Value Report dated 15 Dec 2011, DVS valued the site at </a:t>
            </a:r>
            <a:r>
              <a:rPr lang="de-DE" sz="1600" b="1" dirty="0" smtClean="0">
                <a:solidFill>
                  <a:schemeClr val="tx2"/>
                </a:solidFill>
                <a:latin typeface="Arial" charset="0"/>
              </a:rPr>
              <a:t>£25k</a:t>
            </a:r>
            <a:r>
              <a:rPr lang="de-DE" sz="1200" dirty="0" smtClean="0">
                <a:solidFill>
                  <a:schemeClr val="tx1"/>
                </a:solidFill>
                <a:latin typeface="Arial" charset="0"/>
              </a:rPr>
              <a:t>.</a:t>
            </a:r>
          </a:p>
          <a:p>
            <a:pPr>
              <a:spcBef>
                <a:spcPct val="20000"/>
              </a:spcBef>
              <a:spcAft>
                <a:spcPct val="50000"/>
              </a:spcAft>
              <a:buClr>
                <a:srgbClr val="D5201E"/>
              </a:buClr>
            </a:pPr>
            <a:r>
              <a:rPr lang="de-DE" sz="1200" b="0" dirty="0" smtClean="0">
                <a:solidFill>
                  <a:schemeClr val="tx1"/>
                </a:solidFill>
                <a:latin typeface="Arial" charset="0"/>
              </a:rPr>
              <a:t>DVS note that </a:t>
            </a:r>
            <a:r>
              <a:rPr lang="en-GB" sz="1200" dirty="0">
                <a:solidFill>
                  <a:schemeClr val="tx1"/>
                </a:solidFill>
              </a:rPr>
              <a:t>“</a:t>
            </a:r>
            <a:r>
              <a:rPr lang="en-GB" sz="1200" i="1" dirty="0">
                <a:solidFill>
                  <a:schemeClr val="tx1"/>
                </a:solidFill>
              </a:rPr>
              <a:t>The cost of refurbishment of the </a:t>
            </a:r>
            <a:r>
              <a:rPr lang="en-GB" sz="1200" i="1" dirty="0" smtClean="0">
                <a:solidFill>
                  <a:schemeClr val="tx1"/>
                </a:solidFill>
              </a:rPr>
              <a:t>buildings far </a:t>
            </a:r>
            <a:r>
              <a:rPr lang="en-GB" sz="1200" i="1" dirty="0">
                <a:solidFill>
                  <a:schemeClr val="tx1"/>
                </a:solidFill>
              </a:rPr>
              <a:t>outweighs the value </a:t>
            </a:r>
            <a:r>
              <a:rPr lang="en-GB" sz="1200" i="1" dirty="0" smtClean="0">
                <a:solidFill>
                  <a:schemeClr val="tx1"/>
                </a:solidFill>
              </a:rPr>
              <a:t>of </a:t>
            </a:r>
            <a:r>
              <a:rPr lang="en-GB" sz="1200" i="1" dirty="0">
                <a:solidFill>
                  <a:schemeClr val="tx1"/>
                </a:solidFill>
              </a:rPr>
              <a:t>the site... and </a:t>
            </a:r>
            <a:r>
              <a:rPr lang="en-GB" sz="1200" b="1" i="1" dirty="0">
                <a:solidFill>
                  <a:schemeClr val="tx2"/>
                </a:solidFill>
              </a:rPr>
              <a:t>it could be argued that the site has a negative </a:t>
            </a:r>
            <a:r>
              <a:rPr lang="en-GB" sz="1200" b="1" i="1" dirty="0" smtClean="0">
                <a:solidFill>
                  <a:schemeClr val="tx2"/>
                </a:solidFill>
              </a:rPr>
              <a:t>value</a:t>
            </a:r>
            <a:r>
              <a:rPr lang="en-GB" sz="1200" dirty="0" smtClean="0">
                <a:solidFill>
                  <a:schemeClr val="tx1"/>
                </a:solidFill>
              </a:rPr>
              <a:t>”</a:t>
            </a:r>
            <a:endParaRPr lang="en-US" sz="1000" b="0" dirty="0">
              <a:solidFill>
                <a:schemeClr val="tx1"/>
              </a:solidFill>
              <a:latin typeface="Arial" charset="0"/>
            </a:endParaRPr>
          </a:p>
        </p:txBody>
      </p:sp>
      <p:sp>
        <p:nvSpPr>
          <p:cNvPr id="11" name="Line 51"/>
          <p:cNvSpPr>
            <a:spLocks noChangeShapeType="1"/>
          </p:cNvSpPr>
          <p:nvPr/>
        </p:nvSpPr>
        <p:spPr bwMode="auto">
          <a:xfrm rot="10822" flipV="1">
            <a:off x="4662580" y="2852937"/>
            <a:ext cx="0" cy="341312"/>
          </a:xfrm>
          <a:prstGeom prst="line">
            <a:avLst/>
          </a:prstGeom>
          <a:noFill/>
          <a:ln w="762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dirty="0"/>
          </a:p>
        </p:txBody>
      </p:sp>
      <p:sp>
        <p:nvSpPr>
          <p:cNvPr id="12" name="Line 54"/>
          <p:cNvSpPr>
            <a:spLocks noChangeShapeType="1"/>
          </p:cNvSpPr>
          <p:nvPr/>
        </p:nvSpPr>
        <p:spPr bwMode="auto">
          <a:xfrm>
            <a:off x="5833542" y="2840361"/>
            <a:ext cx="1835150" cy="0"/>
          </a:xfrm>
          <a:prstGeom prst="line">
            <a:avLst/>
          </a:prstGeom>
          <a:noFill/>
          <a:ln w="50800">
            <a:solidFill>
              <a:srgbClr val="3333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Line 55"/>
          <p:cNvSpPr>
            <a:spLocks noChangeShapeType="1"/>
          </p:cNvSpPr>
          <p:nvPr/>
        </p:nvSpPr>
        <p:spPr bwMode="auto">
          <a:xfrm>
            <a:off x="2908200" y="2632148"/>
            <a:ext cx="3853953" cy="446114"/>
          </a:xfrm>
          <a:custGeom>
            <a:avLst/>
            <a:gdLst>
              <a:gd name="connsiteX0" fmla="*/ 0 w 3825378"/>
              <a:gd name="connsiteY0" fmla="*/ 0 h 441351"/>
              <a:gd name="connsiteX1" fmla="*/ 3825378 w 3825378"/>
              <a:gd name="connsiteY1" fmla="*/ 441351 h 441351"/>
              <a:gd name="connsiteX0" fmla="*/ 0 w 3839665"/>
              <a:gd name="connsiteY0" fmla="*/ 0 h 441351"/>
              <a:gd name="connsiteX1" fmla="*/ 3839665 w 3839665"/>
              <a:gd name="connsiteY1" fmla="*/ 441351 h 441351"/>
              <a:gd name="connsiteX0" fmla="*/ 0 w 3853953"/>
              <a:gd name="connsiteY0" fmla="*/ 0 h 446114"/>
              <a:gd name="connsiteX1" fmla="*/ 3853953 w 3853953"/>
              <a:gd name="connsiteY1" fmla="*/ 446114 h 446114"/>
            </a:gdLst>
            <a:ahLst/>
            <a:cxnLst>
              <a:cxn ang="0">
                <a:pos x="connsiteX0" y="connsiteY0"/>
              </a:cxn>
              <a:cxn ang="0">
                <a:pos x="connsiteX1" y="connsiteY1"/>
              </a:cxn>
            </a:cxnLst>
            <a:rect l="l" t="t" r="r" b="b"/>
            <a:pathLst>
              <a:path w="3853953" h="446114">
                <a:moveTo>
                  <a:pt x="0" y="0"/>
                </a:moveTo>
                <a:lnTo>
                  <a:pt x="3853953" y="446114"/>
                </a:lnTo>
              </a:path>
            </a:pathLst>
          </a:custGeom>
          <a:noFill/>
          <a:ln w="50800">
            <a:solidFill>
              <a:srgbClr val="3333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56"/>
          <p:cNvSpPr>
            <a:spLocks noChangeShapeType="1"/>
          </p:cNvSpPr>
          <p:nvPr/>
        </p:nvSpPr>
        <p:spPr bwMode="auto">
          <a:xfrm flipV="1">
            <a:off x="2929930" y="2463874"/>
            <a:ext cx="0" cy="173038"/>
          </a:xfrm>
          <a:prstGeom prst="line">
            <a:avLst/>
          </a:prstGeom>
          <a:noFill/>
          <a:ln w="50800">
            <a:solidFill>
              <a:srgbClr val="3333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Line 57"/>
          <p:cNvSpPr>
            <a:spLocks noChangeShapeType="1"/>
          </p:cNvSpPr>
          <p:nvPr/>
        </p:nvSpPr>
        <p:spPr bwMode="auto">
          <a:xfrm flipV="1">
            <a:off x="6736804" y="2840361"/>
            <a:ext cx="0" cy="228600"/>
          </a:xfrm>
          <a:prstGeom prst="line">
            <a:avLst/>
          </a:prstGeom>
          <a:noFill/>
          <a:ln w="50800">
            <a:solidFill>
              <a:srgbClr val="3333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Chevron 5"/>
          <p:cNvSpPr/>
          <p:nvPr/>
        </p:nvSpPr>
        <p:spPr>
          <a:xfrm rot="5400000">
            <a:off x="4755656" y="-584767"/>
            <a:ext cx="608063" cy="7851519"/>
          </a:xfrm>
          <a:custGeom>
            <a:avLst/>
            <a:gdLst>
              <a:gd name="connsiteX0" fmla="*/ 0 w 1008113"/>
              <a:gd name="connsiteY0" fmla="*/ 0 h 4151187"/>
              <a:gd name="connsiteX1" fmla="*/ 504057 w 1008113"/>
              <a:gd name="connsiteY1" fmla="*/ 0 h 4151187"/>
              <a:gd name="connsiteX2" fmla="*/ 1008113 w 1008113"/>
              <a:gd name="connsiteY2" fmla="*/ 2075594 h 4151187"/>
              <a:gd name="connsiteX3" fmla="*/ 504057 w 1008113"/>
              <a:gd name="connsiteY3" fmla="*/ 4151187 h 4151187"/>
              <a:gd name="connsiteX4" fmla="*/ 0 w 1008113"/>
              <a:gd name="connsiteY4" fmla="*/ 4151187 h 4151187"/>
              <a:gd name="connsiteX5" fmla="*/ 504057 w 1008113"/>
              <a:gd name="connsiteY5" fmla="*/ 2075594 h 4151187"/>
              <a:gd name="connsiteX6" fmla="*/ 0 w 1008113"/>
              <a:gd name="connsiteY6" fmla="*/ 0 h 4151187"/>
              <a:gd name="connsiteX0" fmla="*/ 0 w 1008113"/>
              <a:gd name="connsiteY0" fmla="*/ 0 h 4151187"/>
              <a:gd name="connsiteX1" fmla="*/ 504057 w 1008113"/>
              <a:gd name="connsiteY1" fmla="*/ 0 h 4151187"/>
              <a:gd name="connsiteX2" fmla="*/ 1008113 w 1008113"/>
              <a:gd name="connsiteY2" fmla="*/ 2075594 h 4151187"/>
              <a:gd name="connsiteX3" fmla="*/ 504057 w 1008113"/>
              <a:gd name="connsiteY3" fmla="*/ 4151187 h 4151187"/>
              <a:gd name="connsiteX4" fmla="*/ 0 w 1008113"/>
              <a:gd name="connsiteY4" fmla="*/ 4151187 h 4151187"/>
              <a:gd name="connsiteX5" fmla="*/ 910457 w 1008113"/>
              <a:gd name="connsiteY5" fmla="*/ 2062894 h 4151187"/>
              <a:gd name="connsiteX6" fmla="*/ 0 w 1008113"/>
              <a:gd name="connsiteY6" fmla="*/ 0 h 4151187"/>
              <a:gd name="connsiteX0" fmla="*/ 0 w 1008113"/>
              <a:gd name="connsiteY0" fmla="*/ 0 h 4151187"/>
              <a:gd name="connsiteX1" fmla="*/ 504057 w 1008113"/>
              <a:gd name="connsiteY1" fmla="*/ 0 h 4151187"/>
              <a:gd name="connsiteX2" fmla="*/ 1008113 w 1008113"/>
              <a:gd name="connsiteY2" fmla="*/ 2075594 h 4151187"/>
              <a:gd name="connsiteX3" fmla="*/ 504057 w 1008113"/>
              <a:gd name="connsiteY3" fmla="*/ 4151187 h 4151187"/>
              <a:gd name="connsiteX4" fmla="*/ 381000 w 1008113"/>
              <a:gd name="connsiteY4" fmla="*/ 4151187 h 4151187"/>
              <a:gd name="connsiteX5" fmla="*/ 910457 w 1008113"/>
              <a:gd name="connsiteY5" fmla="*/ 2062894 h 4151187"/>
              <a:gd name="connsiteX6" fmla="*/ 0 w 1008113"/>
              <a:gd name="connsiteY6" fmla="*/ 0 h 4151187"/>
              <a:gd name="connsiteX0" fmla="*/ 12700 w 627113"/>
              <a:gd name="connsiteY0" fmla="*/ 12700 h 4151187"/>
              <a:gd name="connsiteX1" fmla="*/ 123057 w 627113"/>
              <a:gd name="connsiteY1" fmla="*/ 0 h 4151187"/>
              <a:gd name="connsiteX2" fmla="*/ 627113 w 627113"/>
              <a:gd name="connsiteY2" fmla="*/ 2075594 h 4151187"/>
              <a:gd name="connsiteX3" fmla="*/ 123057 w 627113"/>
              <a:gd name="connsiteY3" fmla="*/ 4151187 h 4151187"/>
              <a:gd name="connsiteX4" fmla="*/ 0 w 627113"/>
              <a:gd name="connsiteY4" fmla="*/ 4151187 h 4151187"/>
              <a:gd name="connsiteX5" fmla="*/ 529457 w 627113"/>
              <a:gd name="connsiteY5" fmla="*/ 2062894 h 4151187"/>
              <a:gd name="connsiteX6" fmla="*/ 12700 w 627113"/>
              <a:gd name="connsiteY6" fmla="*/ 12700 h 4151187"/>
              <a:gd name="connsiteX0" fmla="*/ 10319 w 627113"/>
              <a:gd name="connsiteY0" fmla="*/ 793 h 4151187"/>
              <a:gd name="connsiteX1" fmla="*/ 123057 w 627113"/>
              <a:gd name="connsiteY1" fmla="*/ 0 h 4151187"/>
              <a:gd name="connsiteX2" fmla="*/ 627113 w 627113"/>
              <a:gd name="connsiteY2" fmla="*/ 2075594 h 4151187"/>
              <a:gd name="connsiteX3" fmla="*/ 123057 w 627113"/>
              <a:gd name="connsiteY3" fmla="*/ 4151187 h 4151187"/>
              <a:gd name="connsiteX4" fmla="*/ 0 w 627113"/>
              <a:gd name="connsiteY4" fmla="*/ 4151187 h 4151187"/>
              <a:gd name="connsiteX5" fmla="*/ 529457 w 627113"/>
              <a:gd name="connsiteY5" fmla="*/ 2062894 h 4151187"/>
              <a:gd name="connsiteX6" fmla="*/ 10319 w 627113"/>
              <a:gd name="connsiteY6" fmla="*/ 793 h 4151187"/>
              <a:gd name="connsiteX0" fmla="*/ 10319 w 627113"/>
              <a:gd name="connsiteY0" fmla="*/ 0 h 4150394"/>
              <a:gd name="connsiteX1" fmla="*/ 123057 w 627113"/>
              <a:gd name="connsiteY1" fmla="*/ 6351 h 4150394"/>
              <a:gd name="connsiteX2" fmla="*/ 627113 w 627113"/>
              <a:gd name="connsiteY2" fmla="*/ 2074801 h 4150394"/>
              <a:gd name="connsiteX3" fmla="*/ 123057 w 627113"/>
              <a:gd name="connsiteY3" fmla="*/ 4150394 h 4150394"/>
              <a:gd name="connsiteX4" fmla="*/ 0 w 627113"/>
              <a:gd name="connsiteY4" fmla="*/ 4150394 h 4150394"/>
              <a:gd name="connsiteX5" fmla="*/ 529457 w 627113"/>
              <a:gd name="connsiteY5" fmla="*/ 2062101 h 4150394"/>
              <a:gd name="connsiteX6" fmla="*/ 10319 w 627113"/>
              <a:gd name="connsiteY6" fmla="*/ 0 h 4150394"/>
              <a:gd name="connsiteX0" fmla="*/ 10319 w 627113"/>
              <a:gd name="connsiteY0" fmla="*/ 0 h 4150394"/>
              <a:gd name="connsiteX1" fmla="*/ 125439 w 627113"/>
              <a:gd name="connsiteY1" fmla="*/ 3969 h 4150394"/>
              <a:gd name="connsiteX2" fmla="*/ 627113 w 627113"/>
              <a:gd name="connsiteY2" fmla="*/ 2074801 h 4150394"/>
              <a:gd name="connsiteX3" fmla="*/ 123057 w 627113"/>
              <a:gd name="connsiteY3" fmla="*/ 4150394 h 4150394"/>
              <a:gd name="connsiteX4" fmla="*/ 0 w 627113"/>
              <a:gd name="connsiteY4" fmla="*/ 4150394 h 4150394"/>
              <a:gd name="connsiteX5" fmla="*/ 529457 w 627113"/>
              <a:gd name="connsiteY5" fmla="*/ 2062101 h 4150394"/>
              <a:gd name="connsiteX6" fmla="*/ 10319 w 627113"/>
              <a:gd name="connsiteY6" fmla="*/ 0 h 4150394"/>
              <a:gd name="connsiteX0" fmla="*/ 10319 w 627113"/>
              <a:gd name="connsiteY0" fmla="*/ 0 h 4157537"/>
              <a:gd name="connsiteX1" fmla="*/ 125439 w 627113"/>
              <a:gd name="connsiteY1" fmla="*/ 3969 h 4157537"/>
              <a:gd name="connsiteX2" fmla="*/ 627113 w 627113"/>
              <a:gd name="connsiteY2" fmla="*/ 2074801 h 4157537"/>
              <a:gd name="connsiteX3" fmla="*/ 123057 w 627113"/>
              <a:gd name="connsiteY3" fmla="*/ 4157537 h 4157537"/>
              <a:gd name="connsiteX4" fmla="*/ 0 w 627113"/>
              <a:gd name="connsiteY4" fmla="*/ 4150394 h 4157537"/>
              <a:gd name="connsiteX5" fmla="*/ 529457 w 627113"/>
              <a:gd name="connsiteY5" fmla="*/ 2062101 h 4157537"/>
              <a:gd name="connsiteX6" fmla="*/ 10319 w 627113"/>
              <a:gd name="connsiteY6" fmla="*/ 0 h 4157537"/>
              <a:gd name="connsiteX0" fmla="*/ 10319 w 627113"/>
              <a:gd name="connsiteY0" fmla="*/ 0 h 4152774"/>
              <a:gd name="connsiteX1" fmla="*/ 125439 w 627113"/>
              <a:gd name="connsiteY1" fmla="*/ 3969 h 4152774"/>
              <a:gd name="connsiteX2" fmla="*/ 627113 w 627113"/>
              <a:gd name="connsiteY2" fmla="*/ 2074801 h 4152774"/>
              <a:gd name="connsiteX3" fmla="*/ 123057 w 627113"/>
              <a:gd name="connsiteY3" fmla="*/ 4152774 h 4152774"/>
              <a:gd name="connsiteX4" fmla="*/ 0 w 627113"/>
              <a:gd name="connsiteY4" fmla="*/ 4150394 h 4152774"/>
              <a:gd name="connsiteX5" fmla="*/ 529457 w 627113"/>
              <a:gd name="connsiteY5" fmla="*/ 2062101 h 4152774"/>
              <a:gd name="connsiteX6" fmla="*/ 10319 w 627113"/>
              <a:gd name="connsiteY6" fmla="*/ 0 h 4152774"/>
              <a:gd name="connsiteX0" fmla="*/ 26194 w 627113"/>
              <a:gd name="connsiteY0" fmla="*/ 0 h 4152774"/>
              <a:gd name="connsiteX1" fmla="*/ 125439 w 627113"/>
              <a:gd name="connsiteY1" fmla="*/ 3969 h 4152774"/>
              <a:gd name="connsiteX2" fmla="*/ 627113 w 627113"/>
              <a:gd name="connsiteY2" fmla="*/ 2074801 h 4152774"/>
              <a:gd name="connsiteX3" fmla="*/ 123057 w 627113"/>
              <a:gd name="connsiteY3" fmla="*/ 4152774 h 4152774"/>
              <a:gd name="connsiteX4" fmla="*/ 0 w 627113"/>
              <a:gd name="connsiteY4" fmla="*/ 4150394 h 4152774"/>
              <a:gd name="connsiteX5" fmla="*/ 529457 w 627113"/>
              <a:gd name="connsiteY5" fmla="*/ 2062101 h 4152774"/>
              <a:gd name="connsiteX6" fmla="*/ 26194 w 627113"/>
              <a:gd name="connsiteY6" fmla="*/ 0 h 4152774"/>
              <a:gd name="connsiteX0" fmla="*/ 7144 w 608063"/>
              <a:gd name="connsiteY0" fmla="*/ 0 h 4152774"/>
              <a:gd name="connsiteX1" fmla="*/ 106389 w 608063"/>
              <a:gd name="connsiteY1" fmla="*/ 3969 h 4152774"/>
              <a:gd name="connsiteX2" fmla="*/ 608063 w 608063"/>
              <a:gd name="connsiteY2" fmla="*/ 2074801 h 4152774"/>
              <a:gd name="connsiteX3" fmla="*/ 104007 w 608063"/>
              <a:gd name="connsiteY3" fmla="*/ 4152774 h 4152774"/>
              <a:gd name="connsiteX4" fmla="*/ 0 w 608063"/>
              <a:gd name="connsiteY4" fmla="*/ 4150394 h 4152774"/>
              <a:gd name="connsiteX5" fmla="*/ 510407 w 608063"/>
              <a:gd name="connsiteY5" fmla="*/ 2062101 h 4152774"/>
              <a:gd name="connsiteX6" fmla="*/ 7144 w 608063"/>
              <a:gd name="connsiteY6" fmla="*/ 0 h 4152774"/>
              <a:gd name="connsiteX0" fmla="*/ 7144 w 608063"/>
              <a:gd name="connsiteY0" fmla="*/ 2381 h 4155155"/>
              <a:gd name="connsiteX1" fmla="*/ 106389 w 608063"/>
              <a:gd name="connsiteY1" fmla="*/ 0 h 4155155"/>
              <a:gd name="connsiteX2" fmla="*/ 608063 w 608063"/>
              <a:gd name="connsiteY2" fmla="*/ 2077182 h 4155155"/>
              <a:gd name="connsiteX3" fmla="*/ 104007 w 608063"/>
              <a:gd name="connsiteY3" fmla="*/ 4155155 h 4155155"/>
              <a:gd name="connsiteX4" fmla="*/ 0 w 608063"/>
              <a:gd name="connsiteY4" fmla="*/ 4152775 h 4155155"/>
              <a:gd name="connsiteX5" fmla="*/ 510407 w 608063"/>
              <a:gd name="connsiteY5" fmla="*/ 2064482 h 4155155"/>
              <a:gd name="connsiteX6" fmla="*/ 7144 w 608063"/>
              <a:gd name="connsiteY6" fmla="*/ 2381 h 4155155"/>
              <a:gd name="connsiteX0" fmla="*/ 7144 w 608063"/>
              <a:gd name="connsiteY0" fmla="*/ 2381 h 4155155"/>
              <a:gd name="connsiteX1" fmla="*/ 106389 w 608063"/>
              <a:gd name="connsiteY1" fmla="*/ 0 h 4155155"/>
              <a:gd name="connsiteX2" fmla="*/ 608063 w 608063"/>
              <a:gd name="connsiteY2" fmla="*/ 2077182 h 4155155"/>
              <a:gd name="connsiteX3" fmla="*/ 104007 w 608063"/>
              <a:gd name="connsiteY3" fmla="*/ 4155155 h 4155155"/>
              <a:gd name="connsiteX4" fmla="*/ 0 w 608063"/>
              <a:gd name="connsiteY4" fmla="*/ 4152775 h 4155155"/>
              <a:gd name="connsiteX5" fmla="*/ 510407 w 608063"/>
              <a:gd name="connsiteY5" fmla="*/ 2074567 h 4155155"/>
              <a:gd name="connsiteX6" fmla="*/ 7144 w 608063"/>
              <a:gd name="connsiteY6" fmla="*/ 2381 h 4155155"/>
              <a:gd name="connsiteX0" fmla="*/ 7144 w 608063"/>
              <a:gd name="connsiteY0" fmla="*/ 2381 h 4152775"/>
              <a:gd name="connsiteX1" fmla="*/ 106389 w 608063"/>
              <a:gd name="connsiteY1" fmla="*/ 0 h 4152775"/>
              <a:gd name="connsiteX2" fmla="*/ 608063 w 608063"/>
              <a:gd name="connsiteY2" fmla="*/ 2077182 h 4152775"/>
              <a:gd name="connsiteX3" fmla="*/ 104007 w 608063"/>
              <a:gd name="connsiteY3" fmla="*/ 4151373 h 4152775"/>
              <a:gd name="connsiteX4" fmla="*/ 0 w 608063"/>
              <a:gd name="connsiteY4" fmla="*/ 4152775 h 4152775"/>
              <a:gd name="connsiteX5" fmla="*/ 510407 w 608063"/>
              <a:gd name="connsiteY5" fmla="*/ 2074567 h 4152775"/>
              <a:gd name="connsiteX6" fmla="*/ 7144 w 608063"/>
              <a:gd name="connsiteY6" fmla="*/ 2381 h 4152775"/>
              <a:gd name="connsiteX0" fmla="*/ 7144 w 608063"/>
              <a:gd name="connsiteY0" fmla="*/ 2381 h 4156557"/>
              <a:gd name="connsiteX1" fmla="*/ 106389 w 608063"/>
              <a:gd name="connsiteY1" fmla="*/ 0 h 4156557"/>
              <a:gd name="connsiteX2" fmla="*/ 608063 w 608063"/>
              <a:gd name="connsiteY2" fmla="*/ 2077182 h 4156557"/>
              <a:gd name="connsiteX3" fmla="*/ 104007 w 608063"/>
              <a:gd name="connsiteY3" fmla="*/ 4151373 h 4156557"/>
              <a:gd name="connsiteX4" fmla="*/ 0 w 608063"/>
              <a:gd name="connsiteY4" fmla="*/ 4156557 h 4156557"/>
              <a:gd name="connsiteX5" fmla="*/ 510407 w 608063"/>
              <a:gd name="connsiteY5" fmla="*/ 2074567 h 4156557"/>
              <a:gd name="connsiteX6" fmla="*/ 7144 w 608063"/>
              <a:gd name="connsiteY6" fmla="*/ 2381 h 4156557"/>
              <a:gd name="connsiteX0" fmla="*/ 7144 w 608063"/>
              <a:gd name="connsiteY0" fmla="*/ 2381 h 4156557"/>
              <a:gd name="connsiteX1" fmla="*/ 106389 w 608063"/>
              <a:gd name="connsiteY1" fmla="*/ 0 h 4156557"/>
              <a:gd name="connsiteX2" fmla="*/ 608063 w 608063"/>
              <a:gd name="connsiteY2" fmla="*/ 2077182 h 4156557"/>
              <a:gd name="connsiteX3" fmla="*/ 104007 w 608063"/>
              <a:gd name="connsiteY3" fmla="*/ 4155155 h 4156557"/>
              <a:gd name="connsiteX4" fmla="*/ 0 w 608063"/>
              <a:gd name="connsiteY4" fmla="*/ 4156557 h 4156557"/>
              <a:gd name="connsiteX5" fmla="*/ 510407 w 608063"/>
              <a:gd name="connsiteY5" fmla="*/ 2074567 h 4156557"/>
              <a:gd name="connsiteX6" fmla="*/ 7144 w 608063"/>
              <a:gd name="connsiteY6" fmla="*/ 2381 h 415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063" h="4156557">
                <a:moveTo>
                  <a:pt x="7144" y="2381"/>
                </a:moveTo>
                <a:lnTo>
                  <a:pt x="106389" y="0"/>
                </a:lnTo>
                <a:lnTo>
                  <a:pt x="608063" y="2077182"/>
                </a:lnTo>
                <a:lnTo>
                  <a:pt x="104007" y="4155155"/>
                </a:lnTo>
                <a:lnTo>
                  <a:pt x="0" y="4156557"/>
                </a:lnTo>
                <a:lnTo>
                  <a:pt x="510407" y="2074567"/>
                </a:lnTo>
                <a:lnTo>
                  <a:pt x="7144" y="2381"/>
                </a:lnTo>
                <a:close/>
              </a:path>
            </a:pathLst>
          </a:custGeom>
          <a:solidFill>
            <a:srgbClr val="44511A">
              <a:alpha val="69804"/>
            </a:srgb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1136576" y="1124744"/>
            <a:ext cx="45719" cy="1944217"/>
          </a:xfrm>
          <a:prstGeom prst="rect">
            <a:avLst/>
          </a:prstGeom>
          <a:solidFill>
            <a:srgbClr val="44511A">
              <a:alpha val="69804"/>
            </a:srgb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schemeClr val="tx1"/>
              </a:solidFill>
            </a:endParaRPr>
          </a:p>
        </p:txBody>
      </p:sp>
      <p:sp>
        <p:nvSpPr>
          <p:cNvPr id="20" name="Rectangle 19"/>
          <p:cNvSpPr/>
          <p:nvPr/>
        </p:nvSpPr>
        <p:spPr>
          <a:xfrm>
            <a:off x="8937113" y="1124744"/>
            <a:ext cx="45719" cy="1944217"/>
          </a:xfrm>
          <a:prstGeom prst="rect">
            <a:avLst/>
          </a:prstGeom>
          <a:solidFill>
            <a:srgbClr val="44511A">
              <a:alpha val="69804"/>
            </a:srgb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schemeClr val="tx1"/>
              </a:solidFill>
            </a:endParaRPr>
          </a:p>
        </p:txBody>
      </p:sp>
      <p:sp>
        <p:nvSpPr>
          <p:cNvPr id="21"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30</a:t>
            </a:fld>
            <a:endParaRPr lang="en-GB"/>
          </a:p>
        </p:txBody>
      </p:sp>
    </p:spTree>
    <p:extLst>
      <p:ext uri="{BB962C8B-B14F-4D97-AF65-F5344CB8AC3E}">
        <p14:creationId xmlns:p14="http://schemas.microsoft.com/office/powerpoint/2010/main" val="1462160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1496616" y="1700808"/>
            <a:ext cx="7689304" cy="682625"/>
          </a:xfrm>
          <a:prstGeom prst="rect">
            <a:avLst/>
          </a:prstGeom>
          <a:noFill/>
          <a:ln>
            <a:noFill/>
          </a:ln>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pPr algn="r"/>
            <a:r>
              <a:rPr lang="en-GB" dirty="0" smtClean="0"/>
              <a:t>Appendix – Detailed Option Appraisal</a:t>
            </a:r>
          </a:p>
        </p:txBody>
      </p:sp>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31</a:t>
            </a:fld>
            <a:endParaRPr lang="en-GB"/>
          </a:p>
        </p:txBody>
      </p:sp>
    </p:spTree>
    <p:extLst>
      <p:ext uri="{BB962C8B-B14F-4D97-AF65-F5344CB8AC3E}">
        <p14:creationId xmlns:p14="http://schemas.microsoft.com/office/powerpoint/2010/main" val="1993530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2"/>
          <p:cNvSpPr>
            <a:spLocks noChangeArrowheads="1"/>
          </p:cNvSpPr>
          <p:nvPr/>
        </p:nvSpPr>
        <p:spPr bwMode="auto">
          <a:xfrm>
            <a:off x="92075" y="980728"/>
            <a:ext cx="2449513" cy="5106191"/>
          </a:xfrm>
          <a:prstGeom prst="rect">
            <a:avLst/>
          </a:prstGeom>
          <a:solidFill>
            <a:schemeClr val="bg1">
              <a:lumMod val="95000"/>
            </a:schemeClr>
          </a:solidFill>
          <a:ln>
            <a:noFill/>
          </a:ln>
          <a:effectLst/>
          <a:extLst/>
        </p:spPr>
        <p:txBody>
          <a:bodyPr wrap="none" lIns="54000" rIns="54000" anchor="ctr"/>
          <a:lstStyle/>
          <a:p>
            <a:endParaRPr lang="en-GB"/>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466" y="3212976"/>
            <a:ext cx="2201070" cy="17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016" y="3212976"/>
            <a:ext cx="2220397" cy="181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753" y="3212976"/>
            <a:ext cx="2201070" cy="17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3"/>
          <p:cNvSpPr>
            <a:spLocks noGrp="1" noChangeArrowheads="1"/>
          </p:cNvSpPr>
          <p:nvPr>
            <p:ph type="title"/>
          </p:nvPr>
        </p:nvSpPr>
        <p:spPr>
          <a:xfrm>
            <a:off x="200025" y="347167"/>
            <a:ext cx="9505950" cy="561553"/>
          </a:xfrm>
        </p:spPr>
        <p:txBody>
          <a:bodyPr/>
          <a:lstStyle/>
          <a:p>
            <a:r>
              <a:rPr lang="en-GB" dirty="0"/>
              <a:t>We have </a:t>
            </a:r>
            <a:r>
              <a:rPr lang="en-GB" dirty="0" smtClean="0"/>
              <a:t>carried out a high level assessment of certain </a:t>
            </a:r>
            <a:r>
              <a:rPr lang="en-GB" dirty="0"/>
              <a:t>option groups – </a:t>
            </a:r>
            <a:r>
              <a:rPr lang="en-GB" dirty="0" err="1"/>
              <a:t>ie</a:t>
            </a:r>
            <a:r>
              <a:rPr lang="en-GB" dirty="0"/>
              <a:t> Commercial Site </a:t>
            </a:r>
            <a:r>
              <a:rPr lang="en-GB" dirty="0" smtClean="0"/>
              <a:t>Development…</a:t>
            </a:r>
            <a:endParaRPr lang="en-GB" dirty="0">
              <a:solidFill>
                <a:schemeClr val="tx1"/>
              </a:solidFill>
            </a:endParaRPr>
          </a:p>
        </p:txBody>
      </p:sp>
      <p:sp>
        <p:nvSpPr>
          <p:cNvPr id="58" name="Rectangle 6"/>
          <p:cNvSpPr>
            <a:spLocks noChangeArrowheads="1"/>
          </p:cNvSpPr>
          <p:nvPr/>
        </p:nvSpPr>
        <p:spPr bwMode="auto">
          <a:xfrm>
            <a:off x="2728913"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a:solidFill>
                  <a:schemeClr val="bg1"/>
                </a:solidFill>
              </a:rPr>
              <a:t>Residential - Leasehold</a:t>
            </a:r>
          </a:p>
        </p:txBody>
      </p:sp>
      <p:sp>
        <p:nvSpPr>
          <p:cNvPr id="59" name="Line 7"/>
          <p:cNvSpPr>
            <a:spLocks noChangeShapeType="1"/>
          </p:cNvSpPr>
          <p:nvPr/>
        </p:nvSpPr>
        <p:spPr bwMode="auto">
          <a:xfrm>
            <a:off x="5027613" y="1629222"/>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66" name="Rectangle 14"/>
          <p:cNvSpPr>
            <a:spLocks noChangeArrowheads="1"/>
          </p:cNvSpPr>
          <p:nvPr/>
        </p:nvSpPr>
        <p:spPr bwMode="auto">
          <a:xfrm>
            <a:off x="2647950"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a:solidFill>
                  <a:schemeClr val="tx1"/>
                </a:solidFill>
              </a:rPr>
              <a:t>Development of areas of the site into residential units for </a:t>
            </a:r>
            <a:r>
              <a:rPr lang="en-GB" sz="900" dirty="0" smtClean="0">
                <a:solidFill>
                  <a:schemeClr val="tx1"/>
                </a:solidFill>
              </a:rPr>
              <a:t>leasehold rental </a:t>
            </a:r>
            <a:r>
              <a:rPr lang="en-GB" sz="900" dirty="0">
                <a:solidFill>
                  <a:schemeClr val="tx1"/>
                </a:solidFill>
              </a:rPr>
              <a:t>including possible conversion of the existing buildings.</a:t>
            </a:r>
          </a:p>
        </p:txBody>
      </p:sp>
      <p:sp>
        <p:nvSpPr>
          <p:cNvPr id="71" name="Rectangle 19"/>
          <p:cNvSpPr>
            <a:spLocks noChangeArrowheads="1"/>
          </p:cNvSpPr>
          <p:nvPr/>
        </p:nvSpPr>
        <p:spPr bwMode="auto">
          <a:xfrm>
            <a:off x="5149850"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a:solidFill>
                  <a:schemeClr val="bg1"/>
                </a:solidFill>
              </a:rPr>
              <a:t>Office - Leasehold</a:t>
            </a:r>
          </a:p>
        </p:txBody>
      </p:sp>
      <p:sp>
        <p:nvSpPr>
          <p:cNvPr id="78" name="Rectangle 26"/>
          <p:cNvSpPr>
            <a:spLocks noChangeArrowheads="1"/>
          </p:cNvSpPr>
          <p:nvPr/>
        </p:nvSpPr>
        <p:spPr bwMode="auto">
          <a:xfrm>
            <a:off x="5068888"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Development of rear half of the site for new build office accommodation, including possible conversion of existing buildings.</a:t>
            </a:r>
            <a:endParaRPr lang="en-GB" sz="900" dirty="0">
              <a:solidFill>
                <a:schemeClr val="tx1"/>
              </a:solidFill>
            </a:endParaRPr>
          </a:p>
        </p:txBody>
      </p:sp>
      <p:sp>
        <p:nvSpPr>
          <p:cNvPr id="86" name="Rectangle 50"/>
          <p:cNvSpPr>
            <a:spLocks noChangeArrowheads="1"/>
          </p:cNvSpPr>
          <p:nvPr/>
        </p:nvSpPr>
        <p:spPr bwMode="auto">
          <a:xfrm>
            <a:off x="7596188"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a:solidFill>
                  <a:schemeClr val="bg1"/>
                </a:solidFill>
              </a:rPr>
              <a:t>Retail - Leasehold</a:t>
            </a:r>
          </a:p>
        </p:txBody>
      </p:sp>
      <p:sp>
        <p:nvSpPr>
          <p:cNvPr id="93" name="Rectangle 57"/>
          <p:cNvSpPr>
            <a:spLocks noChangeArrowheads="1"/>
          </p:cNvSpPr>
          <p:nvPr/>
        </p:nvSpPr>
        <p:spPr bwMode="auto">
          <a:xfrm>
            <a:off x="7515225"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a:solidFill>
                  <a:schemeClr val="tx1"/>
                </a:solidFill>
              </a:rPr>
              <a:t>Development of rear half of the site </a:t>
            </a:r>
            <a:r>
              <a:rPr lang="en-GB" sz="900" dirty="0" smtClean="0">
                <a:solidFill>
                  <a:schemeClr val="tx1"/>
                </a:solidFill>
              </a:rPr>
              <a:t>to provide retail units, </a:t>
            </a:r>
            <a:r>
              <a:rPr lang="en-GB" sz="900" dirty="0">
                <a:solidFill>
                  <a:schemeClr val="tx1"/>
                </a:solidFill>
              </a:rPr>
              <a:t>including possible conversion of existing buildings.</a:t>
            </a:r>
          </a:p>
        </p:txBody>
      </p:sp>
      <p:sp>
        <p:nvSpPr>
          <p:cNvPr id="98" name="Line 70"/>
          <p:cNvSpPr>
            <a:spLocks noChangeShapeType="1"/>
          </p:cNvSpPr>
          <p:nvPr/>
        </p:nvSpPr>
        <p:spPr bwMode="auto">
          <a:xfrm>
            <a:off x="7473280" y="1637159"/>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99" name="Line 71"/>
          <p:cNvSpPr>
            <a:spLocks noChangeShapeType="1"/>
          </p:cNvSpPr>
          <p:nvPr/>
        </p:nvSpPr>
        <p:spPr bwMode="auto">
          <a:xfrm>
            <a:off x="2576736" y="1484759"/>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101" name="Rectangle 73"/>
          <p:cNvSpPr>
            <a:spLocks noChangeArrowheads="1"/>
          </p:cNvSpPr>
          <p:nvPr/>
        </p:nvSpPr>
        <p:spPr bwMode="auto">
          <a:xfrm>
            <a:off x="254000"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a:solidFill>
                  <a:schemeClr val="bg1"/>
                </a:solidFill>
              </a:rPr>
              <a:t>Residential - Freehold</a:t>
            </a:r>
          </a:p>
        </p:txBody>
      </p:sp>
      <p:sp>
        <p:nvSpPr>
          <p:cNvPr id="108" name="Rectangle 80"/>
          <p:cNvSpPr>
            <a:spLocks noChangeArrowheads="1"/>
          </p:cNvSpPr>
          <p:nvPr/>
        </p:nvSpPr>
        <p:spPr bwMode="auto">
          <a:xfrm>
            <a:off x="173038"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Development </a:t>
            </a:r>
            <a:r>
              <a:rPr lang="en-GB" sz="900" dirty="0">
                <a:solidFill>
                  <a:schemeClr val="tx1"/>
                </a:solidFill>
              </a:rPr>
              <a:t>of </a:t>
            </a:r>
            <a:r>
              <a:rPr lang="en-GB" sz="900" dirty="0" smtClean="0">
                <a:solidFill>
                  <a:schemeClr val="tx1"/>
                </a:solidFill>
              </a:rPr>
              <a:t>areas </a:t>
            </a:r>
            <a:r>
              <a:rPr lang="en-GB" sz="900" dirty="0">
                <a:solidFill>
                  <a:schemeClr val="tx1"/>
                </a:solidFill>
              </a:rPr>
              <a:t>of the site into residential </a:t>
            </a:r>
            <a:r>
              <a:rPr lang="en-GB" sz="900" dirty="0" smtClean="0">
                <a:solidFill>
                  <a:schemeClr val="tx1"/>
                </a:solidFill>
              </a:rPr>
              <a:t>units for freehold sale including possible conversion </a:t>
            </a:r>
            <a:r>
              <a:rPr lang="en-GB" sz="900" dirty="0">
                <a:solidFill>
                  <a:schemeClr val="tx1"/>
                </a:solidFill>
              </a:rPr>
              <a:t>of the existing </a:t>
            </a:r>
            <a:r>
              <a:rPr lang="en-GB" sz="900" dirty="0" smtClean="0">
                <a:solidFill>
                  <a:schemeClr val="tx1"/>
                </a:solidFill>
              </a:rPr>
              <a:t>buildings.</a:t>
            </a:r>
            <a:endParaRPr lang="en-GB" sz="900" dirty="0">
              <a:solidFill>
                <a:schemeClr val="tx1"/>
              </a:solidFill>
            </a:endParaRPr>
          </a:p>
        </p:txBody>
      </p:sp>
      <p:graphicFrame>
        <p:nvGraphicFramePr>
          <p:cNvPr id="112" name="Group 84"/>
          <p:cNvGraphicFramePr>
            <a:graphicFrameLocks noGrp="1"/>
          </p:cNvGraphicFramePr>
          <p:nvPr>
            <p:extLst>
              <p:ext uri="{D42A27DB-BD31-4B8C-83A1-F6EECF244321}">
                <p14:modId xmlns:p14="http://schemas.microsoft.com/office/powerpoint/2010/main" val="1112742547"/>
              </p:ext>
            </p:extLst>
          </p:nvPr>
        </p:nvGraphicFramePr>
        <p:xfrm>
          <a:off x="225425" y="5030304"/>
          <a:ext cx="2289175" cy="1147763"/>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Meets strategic goals around housing provision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Generates capital return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English Heritage open to additional development along line of existing terraces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long-term revenue stream generated</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116" name="Group 84"/>
          <p:cNvGraphicFramePr>
            <a:graphicFrameLocks noGrp="1"/>
          </p:cNvGraphicFramePr>
          <p:nvPr>
            <p:extLst>
              <p:ext uri="{D42A27DB-BD31-4B8C-83A1-F6EECF244321}">
                <p14:modId xmlns:p14="http://schemas.microsoft.com/office/powerpoint/2010/main" val="324877409"/>
              </p:ext>
            </p:extLst>
          </p:nvPr>
        </p:nvGraphicFramePr>
        <p:xfrm>
          <a:off x="252413" y="2564904"/>
          <a:ext cx="2289175" cy="859536"/>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Demand exists for market residential accommodation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EH open to development along road frontage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Planning precedent exists at rear</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Potentially low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Development risk</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100" name="Group 84"/>
          <p:cNvGraphicFramePr>
            <a:graphicFrameLocks noGrp="1"/>
          </p:cNvGraphicFramePr>
          <p:nvPr>
            <p:extLst>
              <p:ext uri="{D42A27DB-BD31-4B8C-83A1-F6EECF244321}">
                <p14:modId xmlns:p14="http://schemas.microsoft.com/office/powerpoint/2010/main" val="3248565149"/>
              </p:ext>
            </p:extLst>
          </p:nvPr>
        </p:nvGraphicFramePr>
        <p:xfrm>
          <a:off x="2708845" y="5030304"/>
          <a:ext cx="2289175" cy="1147763"/>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Meets strategic goals around housing provision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Generates on-going revenue stream</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English Heritage open to additional development along line of existing terraces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 capital investment required; no immediate capital return.</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04" name="Rectangle 5"/>
          <p:cNvSpPr>
            <a:spLocks noChangeArrowheads="1"/>
          </p:cNvSpPr>
          <p:nvPr/>
        </p:nvSpPr>
        <p:spPr bwMode="auto">
          <a:xfrm>
            <a:off x="2720752" y="3188320"/>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2.4</a:t>
            </a:r>
            <a:endParaRPr lang="en-GB" sz="1400" b="1" dirty="0">
              <a:solidFill>
                <a:schemeClr val="tx1"/>
              </a:solidFill>
            </a:endParaRPr>
          </a:p>
        </p:txBody>
      </p:sp>
      <p:graphicFrame>
        <p:nvGraphicFramePr>
          <p:cNvPr id="105" name="Group 84"/>
          <p:cNvGraphicFramePr>
            <a:graphicFrameLocks noGrp="1"/>
          </p:cNvGraphicFramePr>
          <p:nvPr>
            <p:extLst>
              <p:ext uri="{D42A27DB-BD31-4B8C-83A1-F6EECF244321}">
                <p14:modId xmlns:p14="http://schemas.microsoft.com/office/powerpoint/2010/main" val="1409435511"/>
              </p:ext>
            </p:extLst>
          </p:nvPr>
        </p:nvGraphicFramePr>
        <p:xfrm>
          <a:off x="2735833" y="2564904"/>
          <a:ext cx="2289175" cy="667512"/>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Rental demand exists for market residential accommodation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Potentially low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Higher initial capital investment requirement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Revenue risk</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09" name="Rectangle 5"/>
          <p:cNvSpPr>
            <a:spLocks noChangeArrowheads="1"/>
          </p:cNvSpPr>
          <p:nvPr/>
        </p:nvSpPr>
        <p:spPr bwMode="auto">
          <a:xfrm>
            <a:off x="5108922" y="3188320"/>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2.2</a:t>
            </a:r>
            <a:endParaRPr lang="en-GB" sz="1400" b="1" dirty="0">
              <a:solidFill>
                <a:schemeClr val="tx1"/>
              </a:solidFill>
            </a:endParaRPr>
          </a:p>
        </p:txBody>
      </p:sp>
      <p:graphicFrame>
        <p:nvGraphicFramePr>
          <p:cNvPr id="110" name="Group 84"/>
          <p:cNvGraphicFramePr>
            <a:graphicFrameLocks noGrp="1"/>
          </p:cNvGraphicFramePr>
          <p:nvPr>
            <p:extLst>
              <p:ext uri="{D42A27DB-BD31-4B8C-83A1-F6EECF244321}">
                <p14:modId xmlns:p14="http://schemas.microsoft.com/office/powerpoint/2010/main" val="716065468"/>
              </p:ext>
            </p:extLst>
          </p:nvPr>
        </p:nvGraphicFramePr>
        <p:xfrm>
          <a:off x="5124004" y="2564904"/>
          <a:ext cx="2238822" cy="667512"/>
        </p:xfrm>
        <a:graphic>
          <a:graphicData uri="http://schemas.openxmlformats.org/drawingml/2006/table">
            <a:tbl>
              <a:tblPr/>
              <a:tblGrid>
                <a:gridCol w="1119411"/>
                <a:gridCol w="1119411"/>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EH open to development at road front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Planning precedent exists at rear</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Site has been unsuccessfully marketed for office use for a decade;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Limited parking availability.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Development risk</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17" name="Rectangle 5"/>
          <p:cNvSpPr>
            <a:spLocks noChangeArrowheads="1"/>
          </p:cNvSpPr>
          <p:nvPr/>
        </p:nvSpPr>
        <p:spPr bwMode="auto">
          <a:xfrm>
            <a:off x="7557194" y="3188320"/>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2.2</a:t>
            </a:r>
            <a:endParaRPr lang="en-GB" sz="1400" b="1" dirty="0">
              <a:solidFill>
                <a:schemeClr val="tx1"/>
              </a:solidFill>
            </a:endParaRPr>
          </a:p>
        </p:txBody>
      </p:sp>
      <p:graphicFrame>
        <p:nvGraphicFramePr>
          <p:cNvPr id="118" name="Group 84"/>
          <p:cNvGraphicFramePr>
            <a:graphicFrameLocks noGrp="1"/>
          </p:cNvGraphicFramePr>
          <p:nvPr>
            <p:extLst>
              <p:ext uri="{D42A27DB-BD31-4B8C-83A1-F6EECF244321}">
                <p14:modId xmlns:p14="http://schemas.microsoft.com/office/powerpoint/2010/main" val="1491668533"/>
              </p:ext>
            </p:extLst>
          </p:nvPr>
        </p:nvGraphicFramePr>
        <p:xfrm>
          <a:off x="7572275" y="2564904"/>
          <a:ext cx="2289175" cy="667512"/>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EH open to development at road front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Would only require limited  area.</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Very limited demand for retail space in the area; would require niche tenant.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Development risk</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Limited parking availability.</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120" name="Group 84"/>
          <p:cNvGraphicFramePr>
            <a:graphicFrameLocks noGrp="1"/>
          </p:cNvGraphicFramePr>
          <p:nvPr>
            <p:extLst>
              <p:ext uri="{D42A27DB-BD31-4B8C-83A1-F6EECF244321}">
                <p14:modId xmlns:p14="http://schemas.microsoft.com/office/powerpoint/2010/main" val="2134626113"/>
              </p:ext>
            </p:extLst>
          </p:nvPr>
        </p:nvGraphicFramePr>
        <p:xfrm>
          <a:off x="5169024" y="5030304"/>
          <a:ext cx="2289175" cy="1207008"/>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Some alignment with strategic goals around economy, skills &amp; employment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Generates on-going revenue stream</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English Heritage open to additional development along line of existing terraces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Moderate alignment to strategic goals.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80" y="3226766"/>
            <a:ext cx="2191620" cy="178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1" name="Group 84"/>
          <p:cNvGraphicFramePr>
            <a:graphicFrameLocks noGrp="1"/>
          </p:cNvGraphicFramePr>
          <p:nvPr>
            <p:extLst>
              <p:ext uri="{D42A27DB-BD31-4B8C-83A1-F6EECF244321}">
                <p14:modId xmlns:p14="http://schemas.microsoft.com/office/powerpoint/2010/main" val="1670184689"/>
              </p:ext>
            </p:extLst>
          </p:nvPr>
        </p:nvGraphicFramePr>
        <p:xfrm>
          <a:off x="7560369" y="5030304"/>
          <a:ext cx="2289175" cy="1207008"/>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Some alignment with strategic goals around economy, skills &amp; employment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Generates on-going revenue stream</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English Heritage open to additional development along line of existing terraces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Moderate overall alignment with WDC strategic goals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15" name="Rectangle 5"/>
          <p:cNvSpPr>
            <a:spLocks noChangeArrowheads="1"/>
          </p:cNvSpPr>
          <p:nvPr/>
        </p:nvSpPr>
        <p:spPr bwMode="auto">
          <a:xfrm>
            <a:off x="225426" y="3188320"/>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3.1</a:t>
            </a:r>
            <a:endParaRPr lang="en-GB" sz="1400" b="1" dirty="0">
              <a:solidFill>
                <a:schemeClr val="tx1"/>
              </a:solidFill>
            </a:endParaRPr>
          </a:p>
        </p:txBody>
      </p:sp>
      <p:cxnSp>
        <p:nvCxnSpPr>
          <p:cNvPr id="4" name="Straight Connector 3"/>
          <p:cNvCxnSpPr/>
          <p:nvPr/>
        </p:nvCxnSpPr>
        <p:spPr>
          <a:xfrm flipH="1">
            <a:off x="488504" y="4005064"/>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44" name="Straight Connector 43"/>
          <p:cNvCxnSpPr/>
          <p:nvPr/>
        </p:nvCxnSpPr>
        <p:spPr>
          <a:xfrm flipH="1">
            <a:off x="2936776" y="4149080"/>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flipH="1">
            <a:off x="5313040" y="4221088"/>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flipH="1">
            <a:off x="7827638" y="4221088"/>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sp>
        <p:nvSpPr>
          <p:cNvPr id="113" name="Rectangle 5"/>
          <p:cNvSpPr>
            <a:spLocks noChangeArrowheads="1"/>
          </p:cNvSpPr>
          <p:nvPr/>
        </p:nvSpPr>
        <p:spPr bwMode="auto">
          <a:xfrm>
            <a:off x="253999" y="2276873"/>
            <a:ext cx="2210101" cy="288032"/>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a:solidFill>
                  <a:schemeClr val="tx1"/>
                </a:solidFill>
              </a:rPr>
              <a:t>Feasibility                   3.8</a:t>
            </a:r>
          </a:p>
        </p:txBody>
      </p:sp>
      <p:sp>
        <p:nvSpPr>
          <p:cNvPr id="103" name="Rectangle 5"/>
          <p:cNvSpPr>
            <a:spLocks noChangeArrowheads="1"/>
          </p:cNvSpPr>
          <p:nvPr/>
        </p:nvSpPr>
        <p:spPr bwMode="auto">
          <a:xfrm>
            <a:off x="2737418" y="2276873"/>
            <a:ext cx="2260601" cy="288032"/>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a:solidFill>
                  <a:schemeClr val="tx1"/>
                </a:solidFill>
              </a:rPr>
              <a:t>Feasibility                   3.5</a:t>
            </a:r>
          </a:p>
        </p:txBody>
      </p:sp>
      <p:sp>
        <p:nvSpPr>
          <p:cNvPr id="107" name="Rectangle 5"/>
          <p:cNvSpPr>
            <a:spLocks noChangeArrowheads="1"/>
          </p:cNvSpPr>
          <p:nvPr/>
        </p:nvSpPr>
        <p:spPr bwMode="auto">
          <a:xfrm>
            <a:off x="5125589" y="2276872"/>
            <a:ext cx="2237237"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a:solidFill>
                  <a:schemeClr val="tx1"/>
                </a:solidFill>
              </a:rPr>
              <a:t>Feasibility                   1.0</a:t>
            </a:r>
          </a:p>
        </p:txBody>
      </p:sp>
      <p:sp>
        <p:nvSpPr>
          <p:cNvPr id="114" name="Rectangle 5"/>
          <p:cNvSpPr>
            <a:spLocks noChangeArrowheads="1"/>
          </p:cNvSpPr>
          <p:nvPr/>
        </p:nvSpPr>
        <p:spPr bwMode="auto">
          <a:xfrm>
            <a:off x="7573860" y="2276872"/>
            <a:ext cx="2196309"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a:solidFill>
                  <a:schemeClr val="tx1"/>
                </a:solidFill>
              </a:rPr>
              <a:t>Feasibility                   1.0</a:t>
            </a:r>
          </a:p>
        </p:txBody>
      </p:sp>
      <p:sp>
        <p:nvSpPr>
          <p:cNvPr id="41"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32</a:t>
            </a:fld>
            <a:endParaRPr lang="en-GB"/>
          </a:p>
        </p:txBody>
      </p:sp>
    </p:spTree>
    <p:extLst>
      <p:ext uri="{BB962C8B-B14F-4D97-AF65-F5344CB8AC3E}">
        <p14:creationId xmlns:p14="http://schemas.microsoft.com/office/powerpoint/2010/main" val="257035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3102281"/>
            <a:ext cx="2466975" cy="20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434" y="3154401"/>
            <a:ext cx="2451104" cy="200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94" y="3146338"/>
            <a:ext cx="2413670" cy="196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3"/>
          <p:cNvSpPr>
            <a:spLocks noGrp="1" noChangeArrowheads="1"/>
          </p:cNvSpPr>
          <p:nvPr>
            <p:ph type="title"/>
          </p:nvPr>
        </p:nvSpPr>
        <p:spPr>
          <a:xfrm>
            <a:off x="199578" y="260648"/>
            <a:ext cx="9505950" cy="489545"/>
          </a:xfrm>
        </p:spPr>
        <p:txBody>
          <a:bodyPr/>
          <a:lstStyle/>
          <a:p>
            <a:r>
              <a:rPr lang="en-GB" dirty="0" smtClean="0"/>
              <a:t>… Heritage / Cultural Use</a:t>
            </a:r>
            <a:endParaRPr lang="en-GB" dirty="0" smtClean="0">
              <a:solidFill>
                <a:schemeClr val="tx1"/>
              </a:solidFill>
            </a:endParaRPr>
          </a:p>
        </p:txBody>
      </p:sp>
      <p:sp>
        <p:nvSpPr>
          <p:cNvPr id="12293" name="Rectangle 4"/>
          <p:cNvSpPr>
            <a:spLocks noChangeArrowheads="1"/>
          </p:cNvSpPr>
          <p:nvPr/>
        </p:nvSpPr>
        <p:spPr bwMode="auto">
          <a:xfrm>
            <a:off x="3657600" y="981075"/>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Museum</a:t>
            </a:r>
            <a:endParaRPr lang="en-GB" sz="1400" b="1" dirty="0">
              <a:solidFill>
                <a:schemeClr val="bg1"/>
              </a:solidFill>
            </a:endParaRPr>
          </a:p>
        </p:txBody>
      </p:sp>
      <p:sp>
        <p:nvSpPr>
          <p:cNvPr id="12295" name="Rectangle 6"/>
          <p:cNvSpPr>
            <a:spLocks noChangeArrowheads="1"/>
          </p:cNvSpPr>
          <p:nvPr/>
        </p:nvSpPr>
        <p:spPr bwMode="auto">
          <a:xfrm>
            <a:off x="371475" y="981075"/>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a:solidFill>
                  <a:schemeClr val="bg1"/>
                </a:solidFill>
              </a:rPr>
              <a:t>Gardens &amp; Café</a:t>
            </a:r>
          </a:p>
        </p:txBody>
      </p:sp>
      <p:sp>
        <p:nvSpPr>
          <p:cNvPr id="12296" name="Line 7"/>
          <p:cNvSpPr>
            <a:spLocks noChangeShapeType="1"/>
          </p:cNvSpPr>
          <p:nvPr/>
        </p:nvSpPr>
        <p:spPr bwMode="auto">
          <a:xfrm>
            <a:off x="3297238" y="1587500"/>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12325" name="Rectangle 60"/>
          <p:cNvSpPr>
            <a:spLocks noChangeArrowheads="1"/>
          </p:cNvSpPr>
          <p:nvPr/>
        </p:nvSpPr>
        <p:spPr bwMode="auto">
          <a:xfrm>
            <a:off x="6950075" y="981075"/>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r>
              <a:rPr lang="en-GB" sz="1400" b="1" dirty="0" smtClean="0">
                <a:solidFill>
                  <a:schemeClr val="bg1"/>
                </a:solidFill>
              </a:rPr>
              <a:t>Cultural Education Facility</a:t>
            </a:r>
            <a:endParaRPr lang="en-GB" sz="1400" b="1" dirty="0">
              <a:solidFill>
                <a:schemeClr val="bg1"/>
              </a:solidFill>
            </a:endParaRPr>
          </a:p>
        </p:txBody>
      </p:sp>
      <p:sp>
        <p:nvSpPr>
          <p:cNvPr id="52" name="Rectangle 80"/>
          <p:cNvSpPr>
            <a:spLocks noChangeArrowheads="1"/>
          </p:cNvSpPr>
          <p:nvPr/>
        </p:nvSpPr>
        <p:spPr bwMode="auto">
          <a:xfrm>
            <a:off x="344488"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Creation of civic amenity space including gardens, and conversion of one of the existing buildings into cafe.</a:t>
            </a:r>
            <a:endParaRPr lang="en-GB" sz="900" dirty="0">
              <a:solidFill>
                <a:schemeClr val="tx1"/>
              </a:solidFill>
            </a:endParaRPr>
          </a:p>
        </p:txBody>
      </p:sp>
      <p:graphicFrame>
        <p:nvGraphicFramePr>
          <p:cNvPr id="53" name="Group 84"/>
          <p:cNvGraphicFramePr>
            <a:graphicFrameLocks noGrp="1"/>
          </p:cNvGraphicFramePr>
          <p:nvPr>
            <p:extLst>
              <p:ext uri="{D42A27DB-BD31-4B8C-83A1-F6EECF244321}">
                <p14:modId xmlns:p14="http://schemas.microsoft.com/office/powerpoint/2010/main" val="1034868870"/>
              </p:ext>
            </p:extLst>
          </p:nvPr>
        </p:nvGraphicFramePr>
        <p:xfrm>
          <a:off x="396875" y="5059149"/>
          <a:ext cx="2441575" cy="1147763"/>
        </p:xfrm>
        <a:graphic>
          <a:graphicData uri="http://schemas.openxmlformats.org/drawingml/2006/table">
            <a:tbl>
              <a:tblPr/>
              <a:tblGrid>
                <a:gridCol w="1220788"/>
                <a:gridCol w="12207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Good alignment with strategic goals around community benefit and cultural heritage.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Option will require continued public subsidy to meet operational and maintenance costs.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54" name="Rectangle 5"/>
          <p:cNvSpPr>
            <a:spLocks noChangeArrowheads="1"/>
          </p:cNvSpPr>
          <p:nvPr/>
        </p:nvSpPr>
        <p:spPr bwMode="auto">
          <a:xfrm>
            <a:off x="371476" y="2276872"/>
            <a:ext cx="2466974" cy="279003"/>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0.0</a:t>
            </a:r>
            <a:endParaRPr lang="en-GB" sz="1400" b="1" dirty="0">
              <a:solidFill>
                <a:schemeClr val="tx1"/>
              </a:solidFill>
            </a:endParaRPr>
          </a:p>
        </p:txBody>
      </p:sp>
      <p:sp>
        <p:nvSpPr>
          <p:cNvPr id="55" name="Rectangle 5"/>
          <p:cNvSpPr>
            <a:spLocks noChangeArrowheads="1"/>
          </p:cNvSpPr>
          <p:nvPr/>
        </p:nvSpPr>
        <p:spPr bwMode="auto">
          <a:xfrm>
            <a:off x="371477" y="3116313"/>
            <a:ext cx="2439986" cy="287274"/>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2.8</a:t>
            </a:r>
            <a:endParaRPr lang="en-GB" sz="1400" b="1" dirty="0">
              <a:solidFill>
                <a:schemeClr val="tx1"/>
              </a:solidFill>
            </a:endParaRPr>
          </a:p>
        </p:txBody>
      </p:sp>
      <p:graphicFrame>
        <p:nvGraphicFramePr>
          <p:cNvPr id="56" name="Group 84"/>
          <p:cNvGraphicFramePr>
            <a:graphicFrameLocks noGrp="1"/>
          </p:cNvGraphicFramePr>
          <p:nvPr>
            <p:extLst>
              <p:ext uri="{D42A27DB-BD31-4B8C-83A1-F6EECF244321}">
                <p14:modId xmlns:p14="http://schemas.microsoft.com/office/powerpoint/2010/main" val="2440313428"/>
              </p:ext>
            </p:extLst>
          </p:nvPr>
        </p:nvGraphicFramePr>
        <p:xfrm>
          <a:off x="423863" y="2563752"/>
          <a:ext cx="2414586" cy="562356"/>
        </p:xfrm>
        <a:graphic>
          <a:graphicData uri="http://schemas.openxmlformats.org/drawingml/2006/table">
            <a:tbl>
              <a:tblPr/>
              <a:tblGrid>
                <a:gridCol w="1207294"/>
                <a:gridCol w="1207292"/>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Other similar facilities already exist locally.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apparent public demand for such a facility</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57" name="Line 7"/>
          <p:cNvSpPr>
            <a:spLocks noChangeShapeType="1"/>
          </p:cNvSpPr>
          <p:nvPr/>
        </p:nvSpPr>
        <p:spPr bwMode="auto">
          <a:xfrm>
            <a:off x="6609184" y="1574737"/>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58" name="Rectangle 80"/>
          <p:cNvSpPr>
            <a:spLocks noChangeArrowheads="1"/>
          </p:cNvSpPr>
          <p:nvPr/>
        </p:nvSpPr>
        <p:spPr bwMode="auto">
          <a:xfrm>
            <a:off x="3656434" y="1589471"/>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Conversion of one or both existing buildings into museum space.</a:t>
            </a:r>
            <a:endParaRPr lang="en-GB" sz="900" dirty="0">
              <a:solidFill>
                <a:schemeClr val="tx1"/>
              </a:solidFill>
            </a:endParaRPr>
          </a:p>
        </p:txBody>
      </p:sp>
      <p:graphicFrame>
        <p:nvGraphicFramePr>
          <p:cNvPr id="59" name="Group 84"/>
          <p:cNvGraphicFramePr>
            <a:graphicFrameLocks noGrp="1"/>
          </p:cNvGraphicFramePr>
          <p:nvPr>
            <p:extLst>
              <p:ext uri="{D42A27DB-BD31-4B8C-83A1-F6EECF244321}">
                <p14:modId xmlns:p14="http://schemas.microsoft.com/office/powerpoint/2010/main" val="2282913831"/>
              </p:ext>
            </p:extLst>
          </p:nvPr>
        </p:nvGraphicFramePr>
        <p:xfrm>
          <a:off x="3708821" y="5046386"/>
          <a:ext cx="2441575" cy="1147763"/>
        </p:xfrm>
        <a:graphic>
          <a:graphicData uri="http://schemas.openxmlformats.org/drawingml/2006/table">
            <a:tbl>
              <a:tblPr/>
              <a:tblGrid>
                <a:gridCol w="1220788"/>
                <a:gridCol w="12207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Good alignment with strategic goals around cultural / heritage use.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Option will require continued public subsidy to meet operational and maintenance costs.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60" name="Rectangle 5"/>
          <p:cNvSpPr>
            <a:spLocks noChangeArrowheads="1"/>
          </p:cNvSpPr>
          <p:nvPr/>
        </p:nvSpPr>
        <p:spPr bwMode="auto">
          <a:xfrm>
            <a:off x="3657601" y="2276872"/>
            <a:ext cx="2465808" cy="266240"/>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0.0</a:t>
            </a:r>
            <a:endParaRPr lang="en-GB" sz="1400" b="1" dirty="0">
              <a:solidFill>
                <a:schemeClr val="tx1"/>
              </a:solidFill>
            </a:endParaRPr>
          </a:p>
        </p:txBody>
      </p:sp>
      <p:sp>
        <p:nvSpPr>
          <p:cNvPr id="61" name="Rectangle 5"/>
          <p:cNvSpPr>
            <a:spLocks noChangeArrowheads="1"/>
          </p:cNvSpPr>
          <p:nvPr/>
        </p:nvSpPr>
        <p:spPr bwMode="auto">
          <a:xfrm>
            <a:off x="3656435" y="3103549"/>
            <a:ext cx="2466974"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2.0</a:t>
            </a:r>
            <a:endParaRPr lang="en-GB" sz="1400" b="1" dirty="0">
              <a:solidFill>
                <a:schemeClr val="tx1"/>
              </a:solidFill>
            </a:endParaRPr>
          </a:p>
        </p:txBody>
      </p:sp>
      <p:graphicFrame>
        <p:nvGraphicFramePr>
          <p:cNvPr id="62" name="Group 84"/>
          <p:cNvGraphicFramePr>
            <a:graphicFrameLocks noGrp="1"/>
          </p:cNvGraphicFramePr>
          <p:nvPr>
            <p:extLst>
              <p:ext uri="{D42A27DB-BD31-4B8C-83A1-F6EECF244321}">
                <p14:modId xmlns:p14="http://schemas.microsoft.com/office/powerpoint/2010/main" val="167715974"/>
              </p:ext>
            </p:extLst>
          </p:nvPr>
        </p:nvGraphicFramePr>
        <p:xfrm>
          <a:off x="3656856" y="2564904"/>
          <a:ext cx="2414586" cy="580644"/>
        </p:xfrm>
        <a:graphic>
          <a:graphicData uri="http://schemas.openxmlformats.org/drawingml/2006/table">
            <a:tbl>
              <a:tblPr/>
              <a:tblGrid>
                <a:gridCol w="1207294"/>
                <a:gridCol w="1207292"/>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existing display collection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Number of other museums already exist locally.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public demand</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64" name="Rectangle 80"/>
          <p:cNvSpPr>
            <a:spLocks noChangeArrowheads="1"/>
          </p:cNvSpPr>
          <p:nvPr/>
        </p:nvSpPr>
        <p:spPr bwMode="auto">
          <a:xfrm>
            <a:off x="6969224" y="1589471"/>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a:solidFill>
                  <a:schemeClr val="tx1"/>
                </a:solidFill>
              </a:rPr>
              <a:t>Conversion of one or both existing buildings into </a:t>
            </a:r>
            <a:r>
              <a:rPr lang="en-GB" sz="900" dirty="0" smtClean="0">
                <a:solidFill>
                  <a:schemeClr val="tx1"/>
                </a:solidFill>
              </a:rPr>
              <a:t>education facility in conjunction with museum / other heritage use.</a:t>
            </a:r>
            <a:endParaRPr lang="en-GB" sz="900" dirty="0">
              <a:solidFill>
                <a:schemeClr val="tx1"/>
              </a:solidFill>
            </a:endParaRPr>
          </a:p>
        </p:txBody>
      </p:sp>
      <p:graphicFrame>
        <p:nvGraphicFramePr>
          <p:cNvPr id="65" name="Group 84"/>
          <p:cNvGraphicFramePr>
            <a:graphicFrameLocks noGrp="1"/>
          </p:cNvGraphicFramePr>
          <p:nvPr>
            <p:extLst>
              <p:ext uri="{D42A27DB-BD31-4B8C-83A1-F6EECF244321}">
                <p14:modId xmlns:p14="http://schemas.microsoft.com/office/powerpoint/2010/main" val="3261400209"/>
              </p:ext>
            </p:extLst>
          </p:nvPr>
        </p:nvGraphicFramePr>
        <p:xfrm>
          <a:off x="7021611" y="5046386"/>
          <a:ext cx="2441575" cy="1147763"/>
        </p:xfrm>
        <a:graphic>
          <a:graphicData uri="http://schemas.openxmlformats.org/drawingml/2006/table">
            <a:tbl>
              <a:tblPr/>
              <a:tblGrid>
                <a:gridCol w="1220788"/>
                <a:gridCol w="12207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goals around community benefit and cultural use.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Option will require continued public subsidy to meet operational and maintenance costs.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66" name="Rectangle 5"/>
          <p:cNvSpPr>
            <a:spLocks noChangeArrowheads="1"/>
          </p:cNvSpPr>
          <p:nvPr/>
        </p:nvSpPr>
        <p:spPr bwMode="auto">
          <a:xfrm>
            <a:off x="6969225" y="2264109"/>
            <a:ext cx="2447826" cy="279003"/>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0.0</a:t>
            </a:r>
            <a:endParaRPr lang="en-GB" sz="1400" b="1" dirty="0">
              <a:solidFill>
                <a:schemeClr val="tx1"/>
              </a:solidFill>
            </a:endParaRPr>
          </a:p>
        </p:txBody>
      </p:sp>
      <p:sp>
        <p:nvSpPr>
          <p:cNvPr id="67" name="Rectangle 5"/>
          <p:cNvSpPr>
            <a:spLocks noChangeArrowheads="1"/>
          </p:cNvSpPr>
          <p:nvPr/>
        </p:nvSpPr>
        <p:spPr bwMode="auto">
          <a:xfrm>
            <a:off x="6969225" y="3103549"/>
            <a:ext cx="2447825"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3.0</a:t>
            </a:r>
            <a:endParaRPr lang="en-GB" sz="1400" b="1" dirty="0">
              <a:solidFill>
                <a:schemeClr val="tx1"/>
              </a:solidFill>
            </a:endParaRPr>
          </a:p>
        </p:txBody>
      </p:sp>
      <p:cxnSp>
        <p:nvCxnSpPr>
          <p:cNvPr id="28" name="Straight Connector 27"/>
          <p:cNvCxnSpPr/>
          <p:nvPr/>
        </p:nvCxnSpPr>
        <p:spPr>
          <a:xfrm flipH="1">
            <a:off x="613600" y="4077072"/>
            <a:ext cx="2197863"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flipH="1">
            <a:off x="3907265" y="4293096"/>
            <a:ext cx="2197863"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flipH="1">
            <a:off x="7185248" y="4005064"/>
            <a:ext cx="2197863"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graphicFrame>
        <p:nvGraphicFramePr>
          <p:cNvPr id="31" name="Group 84"/>
          <p:cNvGraphicFramePr>
            <a:graphicFrameLocks noGrp="1"/>
          </p:cNvGraphicFramePr>
          <p:nvPr>
            <p:extLst>
              <p:ext uri="{D42A27DB-BD31-4B8C-83A1-F6EECF244321}">
                <p14:modId xmlns:p14="http://schemas.microsoft.com/office/powerpoint/2010/main" val="2222425018"/>
              </p:ext>
            </p:extLst>
          </p:nvPr>
        </p:nvGraphicFramePr>
        <p:xfrm>
          <a:off x="7002910" y="2564904"/>
          <a:ext cx="2414586" cy="499132"/>
        </p:xfrm>
        <a:graphic>
          <a:graphicData uri="http://schemas.openxmlformats.org/drawingml/2006/table">
            <a:tbl>
              <a:tblPr/>
              <a:tblGrid>
                <a:gridCol w="1207294"/>
                <a:gridCol w="1207292"/>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Other heritage education facilities already exist locally.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apparent public demand</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34"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33</a:t>
            </a:fld>
            <a:endParaRPr lang="en-GB"/>
          </a:p>
        </p:txBody>
      </p:sp>
    </p:spTree>
    <p:extLst>
      <p:ext uri="{BB962C8B-B14F-4D97-AF65-F5344CB8AC3E}">
        <p14:creationId xmlns:p14="http://schemas.microsoft.com/office/powerpoint/2010/main" val="1945964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2685604" y="980728"/>
            <a:ext cx="2339404" cy="5106191"/>
          </a:xfrm>
          <a:prstGeom prst="rect">
            <a:avLst/>
          </a:prstGeom>
          <a:solidFill>
            <a:schemeClr val="bg1">
              <a:lumMod val="95000"/>
            </a:schemeClr>
          </a:solidFill>
          <a:ln>
            <a:noFill/>
          </a:ln>
          <a:effectLst/>
          <a:extLst/>
        </p:spPr>
        <p:txBody>
          <a:bodyPr wrap="none" lIns="54000" rIns="54000" anchor="ctr"/>
          <a:lstStyle/>
          <a:p>
            <a:endParaRPr lang="en-GB"/>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52" y="3093343"/>
            <a:ext cx="2304255" cy="187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2"/>
          <p:cNvSpPr>
            <a:spLocks noChangeArrowheads="1"/>
          </p:cNvSpPr>
          <p:nvPr/>
        </p:nvSpPr>
        <p:spPr bwMode="auto">
          <a:xfrm>
            <a:off x="7510140" y="980728"/>
            <a:ext cx="2339404" cy="5106191"/>
          </a:xfrm>
          <a:prstGeom prst="rect">
            <a:avLst/>
          </a:prstGeom>
          <a:solidFill>
            <a:schemeClr val="bg1">
              <a:lumMod val="95000"/>
            </a:schemeClr>
          </a:solidFill>
          <a:ln>
            <a:noFill/>
          </a:ln>
          <a:effectLst/>
          <a:extLst/>
        </p:spPr>
        <p:txBody>
          <a:bodyPr wrap="none" lIns="54000" rIns="54000" anchor="ctr"/>
          <a:lstStyle/>
          <a:p>
            <a:endParaRPr lang="en-GB"/>
          </a:p>
        </p:txBody>
      </p:sp>
      <p:pic>
        <p:nvPicPr>
          <p:cNvPr id="348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925" y="3140968"/>
            <a:ext cx="2206973" cy="17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11" y="3140968"/>
            <a:ext cx="2196309" cy="179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3"/>
          <p:cNvSpPr>
            <a:spLocks noGrp="1" noChangeArrowheads="1"/>
          </p:cNvSpPr>
          <p:nvPr>
            <p:ph type="title"/>
          </p:nvPr>
        </p:nvSpPr>
        <p:spPr>
          <a:xfrm>
            <a:off x="200025" y="188640"/>
            <a:ext cx="9505950" cy="561553"/>
          </a:xfrm>
        </p:spPr>
        <p:txBody>
          <a:bodyPr/>
          <a:lstStyle/>
          <a:p>
            <a:r>
              <a:rPr lang="en-GB" dirty="0" smtClean="0"/>
              <a:t>… Community Services</a:t>
            </a:r>
            <a:endParaRPr lang="en-GB" dirty="0">
              <a:solidFill>
                <a:schemeClr val="tx1"/>
              </a:solidFill>
            </a:endParaRPr>
          </a:p>
        </p:txBody>
      </p:sp>
      <p:sp>
        <p:nvSpPr>
          <p:cNvPr id="58" name="Rectangle 6"/>
          <p:cNvSpPr>
            <a:spLocks noChangeArrowheads="1"/>
          </p:cNvSpPr>
          <p:nvPr/>
        </p:nvSpPr>
        <p:spPr bwMode="auto">
          <a:xfrm>
            <a:off x="2728913"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Assisted Living</a:t>
            </a:r>
            <a:endParaRPr lang="en-GB" sz="1400" b="1" dirty="0">
              <a:solidFill>
                <a:schemeClr val="bg1"/>
              </a:solidFill>
            </a:endParaRPr>
          </a:p>
        </p:txBody>
      </p:sp>
      <p:sp>
        <p:nvSpPr>
          <p:cNvPr id="59" name="Line 7"/>
          <p:cNvSpPr>
            <a:spLocks noChangeShapeType="1"/>
          </p:cNvSpPr>
          <p:nvPr/>
        </p:nvSpPr>
        <p:spPr bwMode="auto">
          <a:xfrm>
            <a:off x="5027613" y="1629222"/>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66" name="Rectangle 14"/>
          <p:cNvSpPr>
            <a:spLocks noChangeArrowheads="1"/>
          </p:cNvSpPr>
          <p:nvPr/>
        </p:nvSpPr>
        <p:spPr bwMode="auto">
          <a:xfrm>
            <a:off x="2647950"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a:solidFill>
                  <a:schemeClr val="tx1"/>
                </a:solidFill>
              </a:rPr>
              <a:t>Development of areas of the site into </a:t>
            </a:r>
            <a:r>
              <a:rPr lang="en-GB" sz="900" dirty="0" smtClean="0">
                <a:solidFill>
                  <a:schemeClr val="tx1"/>
                </a:solidFill>
              </a:rPr>
              <a:t>assisted living units including </a:t>
            </a:r>
            <a:r>
              <a:rPr lang="en-GB" sz="900" dirty="0">
                <a:solidFill>
                  <a:schemeClr val="tx1"/>
                </a:solidFill>
              </a:rPr>
              <a:t>possible conversion of the existing buildings.</a:t>
            </a:r>
          </a:p>
        </p:txBody>
      </p:sp>
      <p:sp>
        <p:nvSpPr>
          <p:cNvPr id="71" name="Rectangle 19"/>
          <p:cNvSpPr>
            <a:spLocks noChangeArrowheads="1"/>
          </p:cNvSpPr>
          <p:nvPr/>
        </p:nvSpPr>
        <p:spPr bwMode="auto">
          <a:xfrm>
            <a:off x="5149850"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Day Centre</a:t>
            </a:r>
            <a:endParaRPr lang="en-GB" sz="1400" b="1" dirty="0">
              <a:solidFill>
                <a:schemeClr val="bg1"/>
              </a:solidFill>
            </a:endParaRPr>
          </a:p>
        </p:txBody>
      </p:sp>
      <p:sp>
        <p:nvSpPr>
          <p:cNvPr id="78" name="Rectangle 26"/>
          <p:cNvSpPr>
            <a:spLocks noChangeArrowheads="1"/>
          </p:cNvSpPr>
          <p:nvPr/>
        </p:nvSpPr>
        <p:spPr bwMode="auto">
          <a:xfrm>
            <a:off x="5068888" y="1602234"/>
            <a:ext cx="2293937"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a:solidFill>
                  <a:schemeClr val="tx1"/>
                </a:solidFill>
              </a:rPr>
              <a:t>Development of areas of the site into </a:t>
            </a:r>
            <a:r>
              <a:rPr lang="en-GB" sz="900" dirty="0" smtClean="0">
                <a:solidFill>
                  <a:schemeClr val="tx1"/>
                </a:solidFill>
              </a:rPr>
              <a:t>Community Day Centre including </a:t>
            </a:r>
            <a:r>
              <a:rPr lang="en-GB" sz="900" dirty="0">
                <a:solidFill>
                  <a:schemeClr val="tx1"/>
                </a:solidFill>
              </a:rPr>
              <a:t>possible conversion of the existing buildings.</a:t>
            </a:r>
          </a:p>
        </p:txBody>
      </p:sp>
      <p:sp>
        <p:nvSpPr>
          <p:cNvPr id="86" name="Rectangle 50"/>
          <p:cNvSpPr>
            <a:spLocks noChangeArrowheads="1"/>
          </p:cNvSpPr>
          <p:nvPr/>
        </p:nvSpPr>
        <p:spPr bwMode="auto">
          <a:xfrm>
            <a:off x="7596188"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Allotments</a:t>
            </a:r>
            <a:endParaRPr lang="en-GB" sz="1400" b="1" dirty="0">
              <a:solidFill>
                <a:schemeClr val="bg1"/>
              </a:solidFill>
            </a:endParaRPr>
          </a:p>
        </p:txBody>
      </p:sp>
      <p:sp>
        <p:nvSpPr>
          <p:cNvPr id="93" name="Rectangle 57"/>
          <p:cNvSpPr>
            <a:spLocks noChangeArrowheads="1"/>
          </p:cNvSpPr>
          <p:nvPr/>
        </p:nvSpPr>
        <p:spPr bwMode="auto">
          <a:xfrm>
            <a:off x="7515225" y="1602234"/>
            <a:ext cx="234622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Use of external areas as allotments, likely to be in northern part of site behind the Master’s House.</a:t>
            </a:r>
            <a:endParaRPr lang="en-GB" sz="900" dirty="0">
              <a:solidFill>
                <a:schemeClr val="tx1"/>
              </a:solidFill>
            </a:endParaRPr>
          </a:p>
        </p:txBody>
      </p:sp>
      <p:sp>
        <p:nvSpPr>
          <p:cNvPr id="98" name="Line 70"/>
          <p:cNvSpPr>
            <a:spLocks noChangeShapeType="1"/>
          </p:cNvSpPr>
          <p:nvPr/>
        </p:nvSpPr>
        <p:spPr bwMode="auto">
          <a:xfrm>
            <a:off x="7473280" y="1637159"/>
            <a:ext cx="0" cy="409575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101" name="Rectangle 73"/>
          <p:cNvSpPr>
            <a:spLocks noChangeArrowheads="1"/>
          </p:cNvSpPr>
          <p:nvPr/>
        </p:nvSpPr>
        <p:spPr bwMode="auto">
          <a:xfrm>
            <a:off x="254000" y="1052959"/>
            <a:ext cx="2212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Social Housing</a:t>
            </a:r>
            <a:endParaRPr lang="en-GB" sz="1400" b="1" dirty="0">
              <a:solidFill>
                <a:schemeClr val="bg1"/>
              </a:solidFill>
            </a:endParaRPr>
          </a:p>
        </p:txBody>
      </p:sp>
      <p:sp>
        <p:nvSpPr>
          <p:cNvPr id="108" name="Rectangle 80"/>
          <p:cNvSpPr>
            <a:spLocks noChangeArrowheads="1"/>
          </p:cNvSpPr>
          <p:nvPr/>
        </p:nvSpPr>
        <p:spPr bwMode="auto">
          <a:xfrm>
            <a:off x="173038" y="1602234"/>
            <a:ext cx="2466975"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Development </a:t>
            </a:r>
            <a:r>
              <a:rPr lang="en-GB" sz="900" dirty="0">
                <a:solidFill>
                  <a:schemeClr val="tx1"/>
                </a:solidFill>
              </a:rPr>
              <a:t>of </a:t>
            </a:r>
            <a:r>
              <a:rPr lang="en-GB" sz="900" dirty="0" smtClean="0">
                <a:solidFill>
                  <a:schemeClr val="tx1"/>
                </a:solidFill>
              </a:rPr>
              <a:t>areas </a:t>
            </a:r>
            <a:r>
              <a:rPr lang="en-GB" sz="900" dirty="0">
                <a:solidFill>
                  <a:schemeClr val="tx1"/>
                </a:solidFill>
              </a:rPr>
              <a:t>of the site into residential </a:t>
            </a:r>
            <a:r>
              <a:rPr lang="en-GB" sz="900" dirty="0" smtClean="0">
                <a:solidFill>
                  <a:schemeClr val="tx1"/>
                </a:solidFill>
              </a:rPr>
              <a:t>units for social housing including possible conversion </a:t>
            </a:r>
            <a:r>
              <a:rPr lang="en-GB" sz="900" dirty="0">
                <a:solidFill>
                  <a:schemeClr val="tx1"/>
                </a:solidFill>
              </a:rPr>
              <a:t>of the existing </a:t>
            </a:r>
            <a:r>
              <a:rPr lang="en-GB" sz="900" dirty="0" smtClean="0">
                <a:solidFill>
                  <a:schemeClr val="tx1"/>
                </a:solidFill>
              </a:rPr>
              <a:t>buildings.</a:t>
            </a:r>
            <a:endParaRPr lang="en-GB" sz="900" dirty="0">
              <a:solidFill>
                <a:schemeClr val="tx1"/>
              </a:solidFill>
            </a:endParaRPr>
          </a:p>
        </p:txBody>
      </p:sp>
      <p:graphicFrame>
        <p:nvGraphicFramePr>
          <p:cNvPr id="112" name="Group 84"/>
          <p:cNvGraphicFramePr>
            <a:graphicFrameLocks noGrp="1"/>
          </p:cNvGraphicFramePr>
          <p:nvPr>
            <p:extLst>
              <p:ext uri="{D42A27DB-BD31-4B8C-83A1-F6EECF244321}">
                <p14:modId xmlns:p14="http://schemas.microsoft.com/office/powerpoint/2010/main" val="793726214"/>
              </p:ext>
            </p:extLst>
          </p:nvPr>
        </p:nvGraphicFramePr>
        <p:xfrm>
          <a:off x="225425" y="4958296"/>
          <a:ext cx="2289175" cy="1147763"/>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Planning precedent exists for new-build development  at rear of site.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objectives around provision of housing</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Self-funding.</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a:t>
                      </a:r>
                      <a:r>
                        <a:rPr kumimoji="0" lang="en-GB" sz="600" b="0" i="0" u="none" strike="noStrike" cap="none" normalizeH="0" baseline="0" dirty="0" err="1" smtClean="0">
                          <a:ln>
                            <a:noFill/>
                          </a:ln>
                          <a:solidFill>
                            <a:schemeClr val="tx1"/>
                          </a:solidFill>
                          <a:effectLst/>
                          <a:latin typeface="Arial" charset="0"/>
                          <a:ea typeface="ＭＳ Ｐゴシック" pitchFamily="34" charset="-128"/>
                          <a:cs typeface="Arial" charset="0"/>
                        </a:rPr>
                        <a:t>revex</a:t>
                      </a: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 income generation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Weak alignment to cultural / heritage objectives.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13" name="Rectangle 5"/>
          <p:cNvSpPr>
            <a:spLocks noChangeArrowheads="1"/>
          </p:cNvSpPr>
          <p:nvPr/>
        </p:nvSpPr>
        <p:spPr bwMode="auto">
          <a:xfrm>
            <a:off x="253999" y="227687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2.0</a:t>
            </a:r>
            <a:endParaRPr lang="en-GB" sz="1400" b="1" dirty="0">
              <a:solidFill>
                <a:schemeClr val="tx1"/>
              </a:solidFill>
            </a:endParaRPr>
          </a:p>
        </p:txBody>
      </p:sp>
      <p:sp>
        <p:nvSpPr>
          <p:cNvPr id="115" name="Rectangle 5"/>
          <p:cNvSpPr>
            <a:spLocks noChangeArrowheads="1"/>
          </p:cNvSpPr>
          <p:nvPr/>
        </p:nvSpPr>
        <p:spPr bwMode="auto">
          <a:xfrm>
            <a:off x="225426" y="311631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2.7</a:t>
            </a:r>
            <a:endParaRPr lang="en-GB" sz="1400" b="1" dirty="0">
              <a:solidFill>
                <a:schemeClr val="tx1"/>
              </a:solidFill>
            </a:endParaRPr>
          </a:p>
        </p:txBody>
      </p:sp>
      <p:graphicFrame>
        <p:nvGraphicFramePr>
          <p:cNvPr id="116" name="Group 84"/>
          <p:cNvGraphicFramePr>
            <a:graphicFrameLocks noGrp="1"/>
          </p:cNvGraphicFramePr>
          <p:nvPr>
            <p:extLst>
              <p:ext uri="{D42A27DB-BD31-4B8C-83A1-F6EECF244321}">
                <p14:modId xmlns:p14="http://schemas.microsoft.com/office/powerpoint/2010/main" val="920361804"/>
              </p:ext>
            </p:extLst>
          </p:nvPr>
        </p:nvGraphicFramePr>
        <p:xfrm>
          <a:off x="252413" y="2564904"/>
          <a:ext cx="2289175" cy="562356"/>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Demand exists for Social Housing</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Low funding risk</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Financial benefit is limited</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Limited current interest from social housing providers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100" name="Group 84"/>
          <p:cNvGraphicFramePr>
            <a:graphicFrameLocks noGrp="1"/>
          </p:cNvGraphicFramePr>
          <p:nvPr>
            <p:extLst>
              <p:ext uri="{D42A27DB-BD31-4B8C-83A1-F6EECF244321}">
                <p14:modId xmlns:p14="http://schemas.microsoft.com/office/powerpoint/2010/main" val="1139525089"/>
              </p:ext>
            </p:extLst>
          </p:nvPr>
        </p:nvGraphicFramePr>
        <p:xfrm>
          <a:off x="2708845" y="4958296"/>
          <a:ext cx="2289175" cy="1147763"/>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Planning precedent exists for new-build development  at rear of site.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goals around safer communities and housing</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a:t>
                      </a:r>
                      <a:r>
                        <a:rPr kumimoji="0" lang="en-GB" sz="600" b="0" i="0" u="none" strike="noStrike" cap="none" normalizeH="0" baseline="0" dirty="0" err="1" smtClean="0">
                          <a:ln>
                            <a:noFill/>
                          </a:ln>
                          <a:solidFill>
                            <a:schemeClr val="tx1"/>
                          </a:solidFill>
                          <a:effectLst/>
                          <a:latin typeface="Arial" charset="0"/>
                          <a:ea typeface="ＭＳ Ｐゴシック" pitchFamily="34" charset="-128"/>
                          <a:cs typeface="Arial" charset="0"/>
                        </a:rPr>
                        <a:t>revex</a:t>
                      </a: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 income generation.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Weak alignment to cultural / heritage objectives.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03" name="Rectangle 5"/>
          <p:cNvSpPr>
            <a:spLocks noChangeArrowheads="1"/>
          </p:cNvSpPr>
          <p:nvPr/>
        </p:nvSpPr>
        <p:spPr bwMode="auto">
          <a:xfrm>
            <a:off x="2737419" y="227687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4.0</a:t>
            </a:r>
            <a:endParaRPr lang="en-GB" sz="1400" b="1" dirty="0">
              <a:solidFill>
                <a:schemeClr val="tx1"/>
              </a:solidFill>
            </a:endParaRPr>
          </a:p>
        </p:txBody>
      </p:sp>
      <p:sp>
        <p:nvSpPr>
          <p:cNvPr id="104" name="Rectangle 5"/>
          <p:cNvSpPr>
            <a:spLocks noChangeArrowheads="1"/>
          </p:cNvSpPr>
          <p:nvPr/>
        </p:nvSpPr>
        <p:spPr bwMode="auto">
          <a:xfrm>
            <a:off x="2720752" y="311631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3.0</a:t>
            </a:r>
            <a:endParaRPr lang="en-GB" sz="1400" b="1" dirty="0">
              <a:solidFill>
                <a:schemeClr val="tx1"/>
              </a:solidFill>
            </a:endParaRPr>
          </a:p>
        </p:txBody>
      </p:sp>
      <p:graphicFrame>
        <p:nvGraphicFramePr>
          <p:cNvPr id="105" name="Group 84"/>
          <p:cNvGraphicFramePr>
            <a:graphicFrameLocks noGrp="1"/>
          </p:cNvGraphicFramePr>
          <p:nvPr>
            <p:extLst>
              <p:ext uri="{D42A27DB-BD31-4B8C-83A1-F6EECF244321}">
                <p14:modId xmlns:p14="http://schemas.microsoft.com/office/powerpoint/2010/main" val="1607774369"/>
              </p:ext>
            </p:extLst>
          </p:nvPr>
        </p:nvGraphicFramePr>
        <p:xfrm>
          <a:off x="2735833" y="2564904"/>
          <a:ext cx="2289175" cy="685800"/>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Limited capital investment requirement </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Providers are interested</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Financial return may be significantly less than capital investment from enabling works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07" name="Rectangle 5"/>
          <p:cNvSpPr>
            <a:spLocks noChangeArrowheads="1"/>
          </p:cNvSpPr>
          <p:nvPr/>
        </p:nvSpPr>
        <p:spPr bwMode="auto">
          <a:xfrm>
            <a:off x="5125589" y="227687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1.0</a:t>
            </a:r>
            <a:endParaRPr lang="en-GB" sz="1400" b="1" dirty="0">
              <a:solidFill>
                <a:schemeClr val="tx1"/>
              </a:solidFill>
            </a:endParaRPr>
          </a:p>
        </p:txBody>
      </p:sp>
      <p:sp>
        <p:nvSpPr>
          <p:cNvPr id="109" name="Rectangle 5"/>
          <p:cNvSpPr>
            <a:spLocks noChangeArrowheads="1"/>
          </p:cNvSpPr>
          <p:nvPr/>
        </p:nvSpPr>
        <p:spPr bwMode="auto">
          <a:xfrm>
            <a:off x="5108922" y="311631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2.1</a:t>
            </a:r>
            <a:endParaRPr lang="en-GB" sz="1400" b="1" dirty="0">
              <a:solidFill>
                <a:schemeClr val="tx1"/>
              </a:solidFill>
            </a:endParaRPr>
          </a:p>
        </p:txBody>
      </p:sp>
      <p:graphicFrame>
        <p:nvGraphicFramePr>
          <p:cNvPr id="110" name="Group 84"/>
          <p:cNvGraphicFramePr>
            <a:graphicFrameLocks noGrp="1"/>
          </p:cNvGraphicFramePr>
          <p:nvPr>
            <p:extLst>
              <p:ext uri="{D42A27DB-BD31-4B8C-83A1-F6EECF244321}">
                <p14:modId xmlns:p14="http://schemas.microsoft.com/office/powerpoint/2010/main" val="184109189"/>
              </p:ext>
            </p:extLst>
          </p:nvPr>
        </p:nvGraphicFramePr>
        <p:xfrm>
          <a:off x="5124003" y="2617181"/>
          <a:ext cx="2289175" cy="580644"/>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potential user yet identified</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114" name="Rectangle 5"/>
          <p:cNvSpPr>
            <a:spLocks noChangeArrowheads="1"/>
          </p:cNvSpPr>
          <p:nvPr/>
        </p:nvSpPr>
        <p:spPr bwMode="auto">
          <a:xfrm>
            <a:off x="7573861" y="227687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3.5</a:t>
            </a:r>
            <a:endParaRPr lang="en-GB" sz="1400" b="1" dirty="0">
              <a:solidFill>
                <a:schemeClr val="tx1"/>
              </a:solidFill>
            </a:endParaRPr>
          </a:p>
        </p:txBody>
      </p:sp>
      <p:graphicFrame>
        <p:nvGraphicFramePr>
          <p:cNvPr id="118" name="Group 84"/>
          <p:cNvGraphicFramePr>
            <a:graphicFrameLocks noGrp="1"/>
          </p:cNvGraphicFramePr>
          <p:nvPr>
            <p:extLst>
              <p:ext uri="{D42A27DB-BD31-4B8C-83A1-F6EECF244321}">
                <p14:modId xmlns:p14="http://schemas.microsoft.com/office/powerpoint/2010/main" val="150465821"/>
              </p:ext>
            </p:extLst>
          </p:nvPr>
        </p:nvGraphicFramePr>
        <p:xfrm>
          <a:off x="7572275" y="2564904"/>
          <a:ext cx="2289175" cy="667512"/>
        </p:xfrm>
        <a:graphic>
          <a:graphicData uri="http://schemas.openxmlformats.org/drawingml/2006/table">
            <a:tbl>
              <a:tblPr/>
              <a:tblGrid>
                <a:gridCol w="1144588"/>
                <a:gridCol w="114458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local demand (circa 150 on waiting list currently)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Archaeological restrictions may prevent cultivation of southern half of site.</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120" name="Group 84"/>
          <p:cNvGraphicFramePr>
            <a:graphicFrameLocks noGrp="1"/>
          </p:cNvGraphicFramePr>
          <p:nvPr>
            <p:extLst>
              <p:ext uri="{D42A27DB-BD31-4B8C-83A1-F6EECF244321}">
                <p14:modId xmlns:p14="http://schemas.microsoft.com/office/powerpoint/2010/main" val="3921876895"/>
              </p:ext>
            </p:extLst>
          </p:nvPr>
        </p:nvGraphicFramePr>
        <p:xfrm>
          <a:off x="5220965" y="4958296"/>
          <a:ext cx="2289175" cy="1147763"/>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Planning precedent exists for new-build development  at rear of site.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objectives around safer communities.</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a:t>
                      </a:r>
                      <a:r>
                        <a:rPr kumimoji="0" lang="en-GB" sz="600" b="0" i="0" u="none" strike="noStrike" cap="none" normalizeH="0" baseline="0" dirty="0" err="1" smtClean="0">
                          <a:ln>
                            <a:noFill/>
                          </a:ln>
                          <a:solidFill>
                            <a:schemeClr val="tx1"/>
                          </a:solidFill>
                          <a:effectLst/>
                          <a:latin typeface="Arial" charset="0"/>
                          <a:ea typeface="ＭＳ Ｐゴシック" pitchFamily="34" charset="-128"/>
                          <a:cs typeface="Arial" charset="0"/>
                        </a:rPr>
                        <a:t>revex</a:t>
                      </a: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 income generation.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Weak alignment to cultural / heritage objectives.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121" name="Group 84"/>
          <p:cNvGraphicFramePr>
            <a:graphicFrameLocks noGrp="1"/>
          </p:cNvGraphicFramePr>
          <p:nvPr>
            <p:extLst>
              <p:ext uri="{D42A27DB-BD31-4B8C-83A1-F6EECF244321}">
                <p14:modId xmlns:p14="http://schemas.microsoft.com/office/powerpoint/2010/main" val="4265520991"/>
              </p:ext>
            </p:extLst>
          </p:nvPr>
        </p:nvGraphicFramePr>
        <p:xfrm>
          <a:off x="7617296" y="4958296"/>
          <a:ext cx="2289175" cy="1330452"/>
        </p:xfrm>
        <a:graphic>
          <a:graphicData uri="http://schemas.openxmlformats.org/drawingml/2006/table">
            <a:tbl>
              <a:tblPr/>
              <a:tblGrid>
                <a:gridCol w="1144588"/>
                <a:gridCol w="114458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Consistent with historic use of land around hospital site for cultivation.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Meets existing local need.</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objectives around Health &amp; Wellbeing and  Economy Skills &amp; Employment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Self-funding</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Limited site area means few plots could be created.</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capital or </a:t>
                      </a:r>
                      <a:r>
                        <a:rPr kumimoji="0" lang="en-GB" sz="600" b="0" i="0" u="none" strike="noStrike" cap="none" normalizeH="0" baseline="0" dirty="0" err="1" smtClean="0">
                          <a:ln>
                            <a:noFill/>
                          </a:ln>
                          <a:solidFill>
                            <a:schemeClr val="tx1"/>
                          </a:solidFill>
                          <a:effectLst/>
                          <a:latin typeface="Arial" charset="0"/>
                          <a:ea typeface="ＭＳ Ｐゴシック" pitchFamily="34" charset="-128"/>
                          <a:cs typeface="Arial" charset="0"/>
                        </a:rPr>
                        <a:t>revex</a:t>
                      </a: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 income generated.</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cxnSp>
        <p:nvCxnSpPr>
          <p:cNvPr id="37" name="Straight Connector 36"/>
          <p:cNvCxnSpPr/>
          <p:nvPr/>
        </p:nvCxnSpPr>
        <p:spPr>
          <a:xfrm flipH="1">
            <a:off x="488504" y="4005064"/>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flipH="1">
            <a:off x="2936776" y="3933056"/>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H="1">
            <a:off x="5313040" y="4149080"/>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3409" y="3140969"/>
            <a:ext cx="2224127" cy="181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5"/>
          <p:cNvSpPr>
            <a:spLocks noChangeArrowheads="1"/>
          </p:cNvSpPr>
          <p:nvPr/>
        </p:nvSpPr>
        <p:spPr bwMode="auto">
          <a:xfrm>
            <a:off x="7557194" y="3116312"/>
            <a:ext cx="2212976"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3.7</a:t>
            </a:r>
            <a:endParaRPr lang="en-GB" sz="1400" b="1" dirty="0">
              <a:solidFill>
                <a:schemeClr val="tx1"/>
              </a:solidFill>
            </a:endParaRPr>
          </a:p>
        </p:txBody>
      </p:sp>
      <p:cxnSp>
        <p:nvCxnSpPr>
          <p:cNvPr id="40" name="Straight Connector 39"/>
          <p:cNvCxnSpPr/>
          <p:nvPr/>
        </p:nvCxnSpPr>
        <p:spPr>
          <a:xfrm flipH="1">
            <a:off x="7827638" y="3789040"/>
            <a:ext cx="1877890"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sp>
        <p:nvSpPr>
          <p:cNvPr id="42"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34</a:t>
            </a:fld>
            <a:endParaRPr lang="en-GB"/>
          </a:p>
        </p:txBody>
      </p:sp>
    </p:spTree>
    <p:extLst>
      <p:ext uri="{BB962C8B-B14F-4D97-AF65-F5344CB8AC3E}">
        <p14:creationId xmlns:p14="http://schemas.microsoft.com/office/powerpoint/2010/main" val="2202786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noChangeArrowheads="1"/>
          </p:cNvSpPr>
          <p:nvPr/>
        </p:nvSpPr>
        <p:spPr bwMode="auto">
          <a:xfrm>
            <a:off x="1352600" y="1007294"/>
            <a:ext cx="2808312" cy="5374034"/>
          </a:xfrm>
          <a:prstGeom prst="rect">
            <a:avLst/>
          </a:prstGeom>
          <a:solidFill>
            <a:schemeClr val="bg1">
              <a:lumMod val="95000"/>
            </a:schemeClr>
          </a:solidFill>
          <a:ln>
            <a:noFill/>
          </a:ln>
          <a:effectLst/>
          <a:extLst/>
        </p:spPr>
        <p:txBody>
          <a:bodyPr wrap="none" lIns="54000" rIns="54000" anchor="ctr"/>
          <a:lstStyle/>
          <a:p>
            <a:endParaRPr lang="en-GB"/>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3284984"/>
            <a:ext cx="2444697" cy="19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276" y="3284984"/>
            <a:ext cx="2421064" cy="197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3"/>
          <p:cNvSpPr>
            <a:spLocks noGrp="1" noChangeArrowheads="1"/>
          </p:cNvSpPr>
          <p:nvPr>
            <p:ph type="title"/>
          </p:nvPr>
        </p:nvSpPr>
        <p:spPr>
          <a:xfrm>
            <a:off x="200025" y="303907"/>
            <a:ext cx="9505950" cy="489545"/>
          </a:xfrm>
        </p:spPr>
        <p:txBody>
          <a:bodyPr/>
          <a:lstStyle/>
          <a:p>
            <a:pPr eaLnBrk="1" hangingPunct="1"/>
            <a:r>
              <a:rPr lang="en-GB" dirty="0" smtClean="0"/>
              <a:t>… Social Enterprise</a:t>
            </a:r>
            <a:endParaRPr lang="en-GB" dirty="0" smtClean="0">
              <a:solidFill>
                <a:schemeClr val="tx1"/>
              </a:solidFill>
            </a:endParaRPr>
          </a:p>
        </p:txBody>
      </p:sp>
      <p:sp>
        <p:nvSpPr>
          <p:cNvPr id="56" name="Rectangle 5"/>
          <p:cNvSpPr>
            <a:spLocks noChangeArrowheads="1"/>
          </p:cNvSpPr>
          <p:nvPr/>
        </p:nvSpPr>
        <p:spPr bwMode="auto">
          <a:xfrm>
            <a:off x="5781675" y="1125091"/>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Business Incubator</a:t>
            </a:r>
            <a:endParaRPr lang="en-GB" sz="1400" b="1" dirty="0">
              <a:solidFill>
                <a:schemeClr val="bg1"/>
              </a:solidFill>
            </a:endParaRPr>
          </a:p>
        </p:txBody>
      </p:sp>
      <p:sp>
        <p:nvSpPr>
          <p:cNvPr id="67" name="Rectangle 32"/>
          <p:cNvSpPr>
            <a:spLocks noChangeArrowheads="1"/>
          </p:cNvSpPr>
          <p:nvPr/>
        </p:nvSpPr>
        <p:spPr bwMode="auto">
          <a:xfrm>
            <a:off x="1531938" y="1125091"/>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Action 21</a:t>
            </a:r>
            <a:endParaRPr lang="en-GB" sz="1400" b="1" dirty="0">
              <a:solidFill>
                <a:schemeClr val="bg1"/>
              </a:solidFill>
            </a:endParaRPr>
          </a:p>
        </p:txBody>
      </p:sp>
      <p:sp>
        <p:nvSpPr>
          <p:cNvPr id="37" name="Rectangle 80"/>
          <p:cNvSpPr>
            <a:spLocks noChangeArrowheads="1"/>
          </p:cNvSpPr>
          <p:nvPr/>
        </p:nvSpPr>
        <p:spPr bwMode="auto">
          <a:xfrm>
            <a:off x="1477913" y="1746250"/>
            <a:ext cx="2521000"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Partnership with Action 21, a local charity supporting sustainable living.</a:t>
            </a:r>
            <a:endParaRPr lang="en-GB" sz="900" dirty="0">
              <a:solidFill>
                <a:schemeClr val="tx1"/>
              </a:solidFill>
            </a:endParaRPr>
          </a:p>
        </p:txBody>
      </p:sp>
      <p:graphicFrame>
        <p:nvGraphicFramePr>
          <p:cNvPr id="38" name="Group 84"/>
          <p:cNvGraphicFramePr>
            <a:graphicFrameLocks noGrp="1"/>
          </p:cNvGraphicFramePr>
          <p:nvPr>
            <p:extLst>
              <p:ext uri="{D42A27DB-BD31-4B8C-83A1-F6EECF244321}">
                <p14:modId xmlns:p14="http://schemas.microsoft.com/office/powerpoint/2010/main" val="716954629"/>
              </p:ext>
            </p:extLst>
          </p:nvPr>
        </p:nvGraphicFramePr>
        <p:xfrm>
          <a:off x="1530299" y="5206999"/>
          <a:ext cx="2524057" cy="1147763"/>
        </p:xfrm>
        <a:graphic>
          <a:graphicData uri="http://schemas.openxmlformats.org/drawingml/2006/table">
            <a:tbl>
              <a:tblPr/>
              <a:tblGrid>
                <a:gridCol w="1262030"/>
                <a:gridCol w="126202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objectives around Health &amp; Wellbeing and  Economy Skills &amp; Employment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long-term requirement for operational funding</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capital or </a:t>
                      </a:r>
                      <a:r>
                        <a:rPr kumimoji="0" lang="en-GB" sz="600" b="0" i="0" u="none" strike="noStrike" cap="none" normalizeH="0" baseline="0" dirty="0" err="1" smtClean="0">
                          <a:ln>
                            <a:noFill/>
                          </a:ln>
                          <a:solidFill>
                            <a:schemeClr val="tx1"/>
                          </a:solidFill>
                          <a:effectLst/>
                          <a:latin typeface="Arial" charset="0"/>
                          <a:ea typeface="ＭＳ Ｐゴシック" pitchFamily="34" charset="-128"/>
                          <a:cs typeface="Arial" charset="0"/>
                        </a:rPr>
                        <a:t>revex</a:t>
                      </a: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 income generated.</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39" name="Rectangle 5"/>
          <p:cNvSpPr>
            <a:spLocks noChangeArrowheads="1"/>
          </p:cNvSpPr>
          <p:nvPr/>
        </p:nvSpPr>
        <p:spPr bwMode="auto">
          <a:xfrm>
            <a:off x="1558873" y="2420888"/>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3.0</a:t>
            </a:r>
            <a:endParaRPr lang="en-GB" sz="1400" b="1" dirty="0">
              <a:solidFill>
                <a:schemeClr val="tx1"/>
              </a:solidFill>
            </a:endParaRPr>
          </a:p>
        </p:txBody>
      </p:sp>
      <p:sp>
        <p:nvSpPr>
          <p:cNvPr id="40" name="Rectangle 5"/>
          <p:cNvSpPr>
            <a:spLocks noChangeArrowheads="1"/>
          </p:cNvSpPr>
          <p:nvPr/>
        </p:nvSpPr>
        <p:spPr bwMode="auto">
          <a:xfrm>
            <a:off x="1530300" y="3260328"/>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3.1</a:t>
            </a:r>
            <a:endParaRPr lang="en-GB" sz="1400" b="1" dirty="0">
              <a:solidFill>
                <a:schemeClr val="tx1"/>
              </a:solidFill>
            </a:endParaRPr>
          </a:p>
        </p:txBody>
      </p:sp>
      <p:graphicFrame>
        <p:nvGraphicFramePr>
          <p:cNvPr id="41" name="Group 84"/>
          <p:cNvGraphicFramePr>
            <a:graphicFrameLocks noGrp="1"/>
          </p:cNvGraphicFramePr>
          <p:nvPr>
            <p:extLst>
              <p:ext uri="{D42A27DB-BD31-4B8C-83A1-F6EECF244321}">
                <p14:modId xmlns:p14="http://schemas.microsoft.com/office/powerpoint/2010/main" val="597786342"/>
              </p:ext>
            </p:extLst>
          </p:nvPr>
        </p:nvGraphicFramePr>
        <p:xfrm>
          <a:off x="1557287" y="2708920"/>
          <a:ext cx="2524057" cy="580644"/>
        </p:xfrm>
        <a:graphic>
          <a:graphicData uri="http://schemas.openxmlformats.org/drawingml/2006/table">
            <a:tbl>
              <a:tblPr/>
              <a:tblGrid>
                <a:gridCol w="1262030"/>
                <a:gridCol w="126202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High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Self-funding (long-term)</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Action 21 are actively interested</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Subject to Action 21 commitment.</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42" name="Rectangle 80"/>
          <p:cNvSpPr>
            <a:spLocks noChangeArrowheads="1"/>
          </p:cNvSpPr>
          <p:nvPr/>
        </p:nvSpPr>
        <p:spPr bwMode="auto">
          <a:xfrm>
            <a:off x="5733945" y="1772816"/>
            <a:ext cx="2521000"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Development </a:t>
            </a:r>
            <a:r>
              <a:rPr lang="en-GB" sz="900" dirty="0">
                <a:solidFill>
                  <a:schemeClr val="tx1"/>
                </a:solidFill>
              </a:rPr>
              <a:t>of </a:t>
            </a:r>
            <a:r>
              <a:rPr lang="en-GB" sz="900" dirty="0" smtClean="0">
                <a:solidFill>
                  <a:schemeClr val="tx1"/>
                </a:solidFill>
              </a:rPr>
              <a:t>the </a:t>
            </a:r>
            <a:r>
              <a:rPr lang="en-GB" sz="900" dirty="0">
                <a:solidFill>
                  <a:schemeClr val="tx1"/>
                </a:solidFill>
              </a:rPr>
              <a:t>site into </a:t>
            </a:r>
            <a:r>
              <a:rPr lang="en-GB" sz="900" dirty="0" smtClean="0">
                <a:solidFill>
                  <a:schemeClr val="tx1"/>
                </a:solidFill>
              </a:rPr>
              <a:t>commercial units targeted at small start-up businesses.</a:t>
            </a:r>
            <a:endParaRPr lang="en-GB" sz="900" dirty="0">
              <a:solidFill>
                <a:schemeClr val="tx1"/>
              </a:solidFill>
            </a:endParaRPr>
          </a:p>
        </p:txBody>
      </p:sp>
      <p:graphicFrame>
        <p:nvGraphicFramePr>
          <p:cNvPr id="43" name="Group 84"/>
          <p:cNvGraphicFramePr>
            <a:graphicFrameLocks noGrp="1"/>
          </p:cNvGraphicFramePr>
          <p:nvPr>
            <p:extLst>
              <p:ext uri="{D42A27DB-BD31-4B8C-83A1-F6EECF244321}">
                <p14:modId xmlns:p14="http://schemas.microsoft.com/office/powerpoint/2010/main" val="2730536397"/>
              </p:ext>
            </p:extLst>
          </p:nvPr>
        </p:nvGraphicFramePr>
        <p:xfrm>
          <a:off x="5786331" y="5233565"/>
          <a:ext cx="2524057" cy="1147763"/>
        </p:xfrm>
        <a:graphic>
          <a:graphicData uri="http://schemas.openxmlformats.org/drawingml/2006/table">
            <a:tbl>
              <a:tblPr/>
              <a:tblGrid>
                <a:gridCol w="1262030"/>
                <a:gridCol w="126202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Planning precedent exists for new-build development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Strong alignment with strategic goals around Economy, Skills &amp; Employment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defRPr/>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Generates on-going revenue stream</a:t>
                      </a: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Poor alignment to most strategic goals.</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44" name="Rectangle 5"/>
          <p:cNvSpPr>
            <a:spLocks noChangeArrowheads="1"/>
          </p:cNvSpPr>
          <p:nvPr/>
        </p:nvSpPr>
        <p:spPr bwMode="auto">
          <a:xfrm>
            <a:off x="5814905" y="2447454"/>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0.0</a:t>
            </a:r>
            <a:endParaRPr lang="en-GB" sz="1400" b="1" dirty="0">
              <a:solidFill>
                <a:schemeClr val="tx1"/>
              </a:solidFill>
            </a:endParaRPr>
          </a:p>
        </p:txBody>
      </p:sp>
      <p:sp>
        <p:nvSpPr>
          <p:cNvPr id="45" name="Rectangle 5"/>
          <p:cNvSpPr>
            <a:spLocks noChangeArrowheads="1"/>
          </p:cNvSpPr>
          <p:nvPr/>
        </p:nvSpPr>
        <p:spPr bwMode="auto">
          <a:xfrm>
            <a:off x="5786332" y="3286894"/>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2.7</a:t>
            </a:r>
            <a:endParaRPr lang="en-GB" sz="1400" b="1" dirty="0">
              <a:solidFill>
                <a:schemeClr val="tx1"/>
              </a:solidFill>
            </a:endParaRPr>
          </a:p>
        </p:txBody>
      </p:sp>
      <p:graphicFrame>
        <p:nvGraphicFramePr>
          <p:cNvPr id="46" name="Group 84"/>
          <p:cNvGraphicFramePr>
            <a:graphicFrameLocks noGrp="1"/>
          </p:cNvGraphicFramePr>
          <p:nvPr>
            <p:extLst>
              <p:ext uri="{D42A27DB-BD31-4B8C-83A1-F6EECF244321}">
                <p14:modId xmlns:p14="http://schemas.microsoft.com/office/powerpoint/2010/main" val="4123774465"/>
              </p:ext>
            </p:extLst>
          </p:nvPr>
        </p:nvGraphicFramePr>
        <p:xfrm>
          <a:off x="5813319" y="2785852"/>
          <a:ext cx="2524057" cy="499132"/>
        </p:xfrm>
        <a:graphic>
          <a:graphicData uri="http://schemas.openxmlformats.org/drawingml/2006/table">
            <a:tbl>
              <a:tblPr/>
              <a:tblGrid>
                <a:gridCol w="1262030"/>
                <a:gridCol w="126202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Good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Funding availability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Size of development area insufficient to support a viable scheme.</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cxnSp>
        <p:nvCxnSpPr>
          <p:cNvPr id="20" name="Straight Connector 19"/>
          <p:cNvCxnSpPr/>
          <p:nvPr/>
        </p:nvCxnSpPr>
        <p:spPr>
          <a:xfrm flipH="1">
            <a:off x="1784648" y="4149080"/>
            <a:ext cx="2197863"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H="1">
            <a:off x="6067506" y="4221088"/>
            <a:ext cx="1981838"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sp>
        <p:nvSpPr>
          <p:cNvPr id="22"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35</a:t>
            </a:fld>
            <a:endParaRPr lang="en-GB"/>
          </a:p>
        </p:txBody>
      </p:sp>
    </p:spTree>
    <p:extLst>
      <p:ext uri="{BB962C8B-B14F-4D97-AF65-F5344CB8AC3E}">
        <p14:creationId xmlns:p14="http://schemas.microsoft.com/office/powerpoint/2010/main" val="1934043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5673080" y="1052736"/>
            <a:ext cx="2808312" cy="5374034"/>
          </a:xfrm>
          <a:prstGeom prst="rect">
            <a:avLst/>
          </a:prstGeom>
          <a:solidFill>
            <a:schemeClr val="bg1">
              <a:lumMod val="95000"/>
            </a:schemeClr>
          </a:solidFill>
          <a:ln>
            <a:noFill/>
          </a:ln>
          <a:effectLst/>
          <a:extLst/>
        </p:spPr>
        <p:txBody>
          <a:bodyPr wrap="none" lIns="54000" rIns="54000" anchor="ctr"/>
          <a:lstStyle/>
          <a:p>
            <a:endParaRPr lang="en-GB"/>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398" y="3316438"/>
            <a:ext cx="2434974" cy="198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855" y="3312308"/>
            <a:ext cx="2440041" cy="19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3"/>
          <p:cNvSpPr>
            <a:spLocks noGrp="1" noChangeArrowheads="1"/>
          </p:cNvSpPr>
          <p:nvPr>
            <p:ph type="title"/>
          </p:nvPr>
        </p:nvSpPr>
        <p:spPr>
          <a:xfrm>
            <a:off x="200025" y="303907"/>
            <a:ext cx="9505950" cy="489545"/>
          </a:xfrm>
        </p:spPr>
        <p:txBody>
          <a:bodyPr/>
          <a:lstStyle/>
          <a:p>
            <a:pPr eaLnBrk="1" hangingPunct="1"/>
            <a:r>
              <a:rPr lang="en-GB" dirty="0" smtClean="0"/>
              <a:t>… Specialist End User</a:t>
            </a:r>
            <a:endParaRPr lang="en-GB" dirty="0" smtClean="0">
              <a:solidFill>
                <a:schemeClr val="tx1"/>
              </a:solidFill>
            </a:endParaRPr>
          </a:p>
        </p:txBody>
      </p:sp>
      <p:sp>
        <p:nvSpPr>
          <p:cNvPr id="56" name="Rectangle 5"/>
          <p:cNvSpPr>
            <a:spLocks noChangeArrowheads="1"/>
          </p:cNvSpPr>
          <p:nvPr/>
        </p:nvSpPr>
        <p:spPr bwMode="auto">
          <a:xfrm>
            <a:off x="5781675" y="1125091"/>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St Lazarus</a:t>
            </a:r>
            <a:endParaRPr lang="en-GB" sz="1400" b="1" dirty="0">
              <a:solidFill>
                <a:schemeClr val="bg1"/>
              </a:solidFill>
            </a:endParaRPr>
          </a:p>
        </p:txBody>
      </p:sp>
      <p:sp>
        <p:nvSpPr>
          <p:cNvPr id="67" name="Rectangle 32"/>
          <p:cNvSpPr>
            <a:spLocks noChangeArrowheads="1"/>
          </p:cNvSpPr>
          <p:nvPr/>
        </p:nvSpPr>
        <p:spPr bwMode="auto">
          <a:xfrm>
            <a:off x="1531938" y="1125091"/>
            <a:ext cx="2466975" cy="557213"/>
          </a:xfrm>
          <a:prstGeom prst="rect">
            <a:avLst/>
          </a:prstGeom>
          <a:solidFill>
            <a:srgbClr val="333333"/>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400" b="1" dirty="0" smtClean="0">
                <a:solidFill>
                  <a:schemeClr val="bg1"/>
                </a:solidFill>
              </a:rPr>
              <a:t>Landmark Trust</a:t>
            </a:r>
            <a:endParaRPr lang="en-GB" sz="1400" b="1" dirty="0">
              <a:solidFill>
                <a:schemeClr val="bg1"/>
              </a:solidFill>
            </a:endParaRPr>
          </a:p>
        </p:txBody>
      </p:sp>
      <p:sp>
        <p:nvSpPr>
          <p:cNvPr id="37" name="Rectangle 80"/>
          <p:cNvSpPr>
            <a:spLocks noChangeArrowheads="1"/>
          </p:cNvSpPr>
          <p:nvPr/>
        </p:nvSpPr>
        <p:spPr bwMode="auto">
          <a:xfrm>
            <a:off x="1477913" y="1746250"/>
            <a:ext cx="2521000"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Development of existing buildings into holiday lets through the Landmark Trust.</a:t>
            </a:r>
            <a:endParaRPr lang="en-GB" sz="900" dirty="0">
              <a:solidFill>
                <a:schemeClr val="tx1"/>
              </a:solidFill>
            </a:endParaRPr>
          </a:p>
        </p:txBody>
      </p:sp>
      <p:graphicFrame>
        <p:nvGraphicFramePr>
          <p:cNvPr id="38" name="Group 84"/>
          <p:cNvGraphicFramePr>
            <a:graphicFrameLocks noGrp="1"/>
          </p:cNvGraphicFramePr>
          <p:nvPr>
            <p:extLst>
              <p:ext uri="{D42A27DB-BD31-4B8C-83A1-F6EECF244321}">
                <p14:modId xmlns:p14="http://schemas.microsoft.com/office/powerpoint/2010/main" val="3831393237"/>
              </p:ext>
            </p:extLst>
          </p:nvPr>
        </p:nvGraphicFramePr>
        <p:xfrm>
          <a:off x="1530299" y="5279007"/>
          <a:ext cx="2524057" cy="1147763"/>
        </p:xfrm>
        <a:graphic>
          <a:graphicData uri="http://schemas.openxmlformats.org/drawingml/2006/table">
            <a:tbl>
              <a:tblPr/>
              <a:tblGrid>
                <a:gridCol w="1262030"/>
                <a:gridCol w="126202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Contributes to need in Warwick for additional quality visitor accommodation</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Rental income provides financial security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Minimal community benefit</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39" name="Rectangle 5"/>
          <p:cNvSpPr>
            <a:spLocks noChangeArrowheads="1"/>
          </p:cNvSpPr>
          <p:nvPr/>
        </p:nvSpPr>
        <p:spPr bwMode="auto">
          <a:xfrm>
            <a:off x="1558873" y="2420888"/>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0.0</a:t>
            </a:r>
            <a:endParaRPr lang="en-GB" sz="1400" b="1" dirty="0">
              <a:solidFill>
                <a:schemeClr val="tx1"/>
              </a:solidFill>
            </a:endParaRPr>
          </a:p>
        </p:txBody>
      </p:sp>
      <p:sp>
        <p:nvSpPr>
          <p:cNvPr id="40" name="Rectangle 5"/>
          <p:cNvSpPr>
            <a:spLocks noChangeArrowheads="1"/>
          </p:cNvSpPr>
          <p:nvPr/>
        </p:nvSpPr>
        <p:spPr bwMode="auto">
          <a:xfrm>
            <a:off x="1530300" y="3260328"/>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2.7</a:t>
            </a:r>
            <a:endParaRPr lang="en-GB" sz="1400" b="1" dirty="0">
              <a:solidFill>
                <a:schemeClr val="tx1"/>
              </a:solidFill>
            </a:endParaRPr>
          </a:p>
        </p:txBody>
      </p:sp>
      <p:graphicFrame>
        <p:nvGraphicFramePr>
          <p:cNvPr id="41" name="Group 84"/>
          <p:cNvGraphicFramePr>
            <a:graphicFrameLocks noGrp="1"/>
          </p:cNvGraphicFramePr>
          <p:nvPr>
            <p:extLst>
              <p:ext uri="{D42A27DB-BD31-4B8C-83A1-F6EECF244321}">
                <p14:modId xmlns:p14="http://schemas.microsoft.com/office/powerpoint/2010/main" val="4154210146"/>
              </p:ext>
            </p:extLst>
          </p:nvPr>
        </p:nvGraphicFramePr>
        <p:xfrm>
          <a:off x="1557287" y="2708920"/>
          <a:ext cx="2524057" cy="667512"/>
        </p:xfrm>
        <a:graphic>
          <a:graphicData uri="http://schemas.openxmlformats.org/drawingml/2006/table">
            <a:tbl>
              <a:tblPr/>
              <a:tblGrid>
                <a:gridCol w="1262030"/>
                <a:gridCol w="126202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Generates secure income stream to support site long-term.</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Good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Site Constraints of noise &amp; location mean that this is not a viable option.</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42" name="Rectangle 80"/>
          <p:cNvSpPr>
            <a:spLocks noChangeArrowheads="1"/>
          </p:cNvSpPr>
          <p:nvPr/>
        </p:nvSpPr>
        <p:spPr bwMode="auto">
          <a:xfrm>
            <a:off x="5733945" y="1772816"/>
            <a:ext cx="2521000" cy="557213"/>
          </a:xfrm>
          <a:prstGeom prst="rect">
            <a:avLst/>
          </a:prstGeom>
          <a:noFill/>
          <a:ln>
            <a:noFill/>
          </a:ln>
          <a:effectLst/>
          <a:extLst>
            <a:ext uri="{909E8E84-426E-40DD-AFC4-6F175D3DCCD1}">
              <a14:hiddenFill xmlns:a14="http://schemas.microsoft.com/office/drawing/2010/main">
                <a:solidFill>
                  <a:srgbClr val="D3EC76"/>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gn="l">
              <a:buClr>
                <a:schemeClr val="tx2"/>
              </a:buClr>
              <a:buFont typeface="Wingdings" pitchFamily="2" charset="2"/>
              <a:buChar char="§"/>
            </a:pPr>
            <a:r>
              <a:rPr lang="en-GB" sz="900" dirty="0" smtClean="0">
                <a:solidFill>
                  <a:schemeClr val="tx1"/>
                </a:solidFill>
              </a:rPr>
              <a:t>Purchase and use of the site by Order of St Lazarus of </a:t>
            </a:r>
            <a:r>
              <a:rPr lang="en-GB" sz="900" dirty="0" err="1" smtClean="0">
                <a:solidFill>
                  <a:schemeClr val="tx1"/>
                </a:solidFill>
              </a:rPr>
              <a:t>Jersusalem</a:t>
            </a:r>
            <a:endParaRPr lang="en-GB" sz="900" dirty="0">
              <a:solidFill>
                <a:schemeClr val="tx1"/>
              </a:solidFill>
            </a:endParaRPr>
          </a:p>
        </p:txBody>
      </p:sp>
      <p:graphicFrame>
        <p:nvGraphicFramePr>
          <p:cNvPr id="43" name="Group 84"/>
          <p:cNvGraphicFramePr>
            <a:graphicFrameLocks noGrp="1"/>
          </p:cNvGraphicFramePr>
          <p:nvPr>
            <p:extLst>
              <p:ext uri="{D42A27DB-BD31-4B8C-83A1-F6EECF244321}">
                <p14:modId xmlns:p14="http://schemas.microsoft.com/office/powerpoint/2010/main" val="3500028461"/>
              </p:ext>
            </p:extLst>
          </p:nvPr>
        </p:nvGraphicFramePr>
        <p:xfrm>
          <a:off x="5786331" y="5305573"/>
          <a:ext cx="2524057" cy="1147763"/>
        </p:xfrm>
        <a:graphic>
          <a:graphicData uri="http://schemas.openxmlformats.org/drawingml/2006/table">
            <a:tbl>
              <a:tblPr/>
              <a:tblGrid>
                <a:gridCol w="1262030"/>
                <a:gridCol w="1262027"/>
              </a:tblGrid>
              <a:tr h="1147763">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Opens opportunities for partnership with WDC to provide community benefit.</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Very successful interpretation of the site’s narrative.</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Financial security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Minimal community benefit.</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sp>
        <p:nvSpPr>
          <p:cNvPr id="44" name="Rectangle 5"/>
          <p:cNvSpPr>
            <a:spLocks noChangeArrowheads="1"/>
          </p:cNvSpPr>
          <p:nvPr/>
        </p:nvSpPr>
        <p:spPr bwMode="auto">
          <a:xfrm>
            <a:off x="5814905" y="2447454"/>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Feasibility                        4.0</a:t>
            </a:r>
            <a:endParaRPr lang="en-GB" sz="1400" b="1" dirty="0">
              <a:solidFill>
                <a:schemeClr val="tx1"/>
              </a:solidFill>
            </a:endParaRPr>
          </a:p>
        </p:txBody>
      </p:sp>
      <p:sp>
        <p:nvSpPr>
          <p:cNvPr id="45" name="Rectangle 5"/>
          <p:cNvSpPr>
            <a:spLocks noChangeArrowheads="1"/>
          </p:cNvSpPr>
          <p:nvPr/>
        </p:nvSpPr>
        <p:spPr bwMode="auto">
          <a:xfrm>
            <a:off x="5786332" y="3286894"/>
            <a:ext cx="2440040" cy="300037"/>
          </a:xfrm>
          <a:prstGeom prst="rect">
            <a:avLst/>
          </a:prstGeom>
          <a:solidFill>
            <a:srgbClr val="B6DF1A"/>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sz="1400" b="1" dirty="0" smtClean="0">
                <a:solidFill>
                  <a:schemeClr val="tx1"/>
                </a:solidFill>
              </a:rPr>
              <a:t>Strategic Alignment        2.8</a:t>
            </a:r>
            <a:endParaRPr lang="en-GB" sz="1400" b="1" dirty="0">
              <a:solidFill>
                <a:schemeClr val="tx1"/>
              </a:solidFill>
            </a:endParaRPr>
          </a:p>
        </p:txBody>
      </p:sp>
      <p:graphicFrame>
        <p:nvGraphicFramePr>
          <p:cNvPr id="46" name="Group 84"/>
          <p:cNvGraphicFramePr>
            <a:graphicFrameLocks noGrp="1"/>
          </p:cNvGraphicFramePr>
          <p:nvPr>
            <p:extLst>
              <p:ext uri="{D42A27DB-BD31-4B8C-83A1-F6EECF244321}">
                <p14:modId xmlns:p14="http://schemas.microsoft.com/office/powerpoint/2010/main" val="1215562656"/>
              </p:ext>
            </p:extLst>
          </p:nvPr>
        </p:nvGraphicFramePr>
        <p:xfrm>
          <a:off x="5813319" y="2708920"/>
          <a:ext cx="2524057" cy="598932"/>
        </p:xfrm>
        <a:graphic>
          <a:graphicData uri="http://schemas.openxmlformats.org/drawingml/2006/table">
            <a:tbl>
              <a:tblPr/>
              <a:tblGrid>
                <a:gridCol w="1262030"/>
                <a:gridCol w="1262027"/>
              </a:tblGrid>
              <a:tr h="499132">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 financial risk to WDC</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Good stakeholder acceptability</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St Lazarus actively interested</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endPar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54000" marR="54000" horzOverflow="overflow">
                    <a:lnL cap="flat">
                      <a:noFill/>
                    </a:lnL>
                    <a:lnR>
                      <a:noFill/>
                    </a:lnR>
                    <a:lnT cap="flat">
                      <a:noFill/>
                    </a:lnT>
                    <a:lnB cap="flat">
                      <a:noFill/>
                    </a:lnB>
                    <a:lnTlToBr>
                      <a:noFill/>
                    </a:lnTlToBr>
                    <a:lnBlToTr>
                      <a:noFill/>
                    </a:lnBlToTr>
                    <a:noFill/>
                  </a:tcPr>
                </a:tc>
                <a:tc>
                  <a:txBody>
                    <a:bodyPr/>
                    <a:lstStyle/>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None/>
                        <a:tabLst/>
                      </a:pPr>
                      <a:r>
                        <a:rPr kumimoji="0" lang="en-GB" sz="600" b="1" i="0" u="none" strike="noStrike" cap="none" normalizeH="0" baseline="0" dirty="0" smtClean="0">
                          <a:ln>
                            <a:noFill/>
                          </a:ln>
                          <a:solidFill>
                            <a:schemeClr val="tx1"/>
                          </a:solidFill>
                          <a:effectLst/>
                          <a:latin typeface="Arial" charset="0"/>
                          <a:ea typeface="ＭＳ Ｐゴシック" pitchFamily="34" charset="-128"/>
                          <a:cs typeface="Arial" charset="0"/>
                        </a:rPr>
                        <a:t>Disadvantages:</a:t>
                      </a:r>
                    </a:p>
                    <a:p>
                      <a:pPr marL="85725" marR="0" lvl="0" indent="-85725" algn="l" defTabSz="457200" rtl="0" eaLnBrk="1" fontAlgn="base" latinLnBrk="0" hangingPunct="1">
                        <a:lnSpc>
                          <a:spcPct val="95000"/>
                        </a:lnSpc>
                        <a:spcBef>
                          <a:spcPct val="10000"/>
                        </a:spcBef>
                        <a:spcAft>
                          <a:spcPct val="10000"/>
                        </a:spcAft>
                        <a:buClr>
                          <a:srgbClr val="D5201E"/>
                        </a:buClr>
                        <a:buSzTx/>
                        <a:buFont typeface="Lucida Grande" pitchFamily="-106" charset="0"/>
                        <a:buChar char="■"/>
                        <a:tabLst/>
                      </a:pPr>
                      <a:r>
                        <a:rPr kumimoji="0" lang="en-GB" sz="600" b="0" i="0" u="none" strike="noStrike" cap="none" normalizeH="0" baseline="0" dirty="0" smtClean="0">
                          <a:ln>
                            <a:noFill/>
                          </a:ln>
                          <a:solidFill>
                            <a:schemeClr val="tx1"/>
                          </a:solidFill>
                          <a:effectLst/>
                          <a:latin typeface="Arial" charset="0"/>
                          <a:ea typeface="ＭＳ Ｐゴシック" pitchFamily="34" charset="-128"/>
                          <a:cs typeface="Arial" charset="0"/>
                        </a:rPr>
                        <a:t>None</a:t>
                      </a:r>
                    </a:p>
                  </a:txBody>
                  <a:tcPr marL="54000" marR="54000" horzOverflow="overflow">
                    <a:lnL>
                      <a:noFill/>
                    </a:lnL>
                    <a:lnR cap="flat">
                      <a:noFill/>
                    </a:lnR>
                    <a:lnT cap="flat">
                      <a:noFill/>
                    </a:lnT>
                    <a:lnB cap="flat">
                      <a:noFill/>
                    </a:lnB>
                    <a:lnTlToBr>
                      <a:noFill/>
                    </a:lnTlToBr>
                    <a:lnBlToTr>
                      <a:noFill/>
                    </a:lnBlToTr>
                    <a:noFill/>
                  </a:tcPr>
                </a:tc>
              </a:tr>
            </a:tbl>
          </a:graphicData>
        </a:graphic>
      </p:graphicFrame>
      <p:cxnSp>
        <p:nvCxnSpPr>
          <p:cNvPr id="23" name="Straight Connector 22"/>
          <p:cNvCxnSpPr/>
          <p:nvPr/>
        </p:nvCxnSpPr>
        <p:spPr>
          <a:xfrm flipH="1">
            <a:off x="1784648" y="4293096"/>
            <a:ext cx="2197863"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flipH="1">
            <a:off x="6067506" y="4293096"/>
            <a:ext cx="1981838" cy="0"/>
          </a:xfrm>
          <a:prstGeom prst="line">
            <a:avLst/>
          </a:prstGeom>
          <a:ln w="12700">
            <a:solidFill>
              <a:schemeClr val="tx2"/>
            </a:solidFill>
            <a:prstDash val="dash"/>
          </a:ln>
        </p:spPr>
        <p:style>
          <a:lnRef idx="1">
            <a:schemeClr val="accent6"/>
          </a:lnRef>
          <a:fillRef idx="0">
            <a:schemeClr val="accent6"/>
          </a:fillRef>
          <a:effectRef idx="0">
            <a:schemeClr val="accent6"/>
          </a:effectRef>
          <a:fontRef idx="minor">
            <a:schemeClr val="tx1"/>
          </a:fontRef>
        </p:style>
      </p:cxnSp>
      <p:sp>
        <p:nvSpPr>
          <p:cNvPr id="2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36</a:t>
            </a:fld>
            <a:endParaRPr lang="en-GB"/>
          </a:p>
        </p:txBody>
      </p:sp>
    </p:spTree>
    <p:extLst>
      <p:ext uri="{BB962C8B-B14F-4D97-AF65-F5344CB8AC3E}">
        <p14:creationId xmlns:p14="http://schemas.microsoft.com/office/powerpoint/2010/main" val="3640168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1496616" y="1700808"/>
            <a:ext cx="7689304" cy="682625"/>
          </a:xfrm>
          <a:prstGeom prst="rect">
            <a:avLst/>
          </a:prstGeom>
          <a:noFill/>
          <a:ln>
            <a:noFill/>
          </a:ln>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pPr algn="r"/>
            <a:r>
              <a:rPr lang="en-GB" dirty="0" smtClean="0"/>
              <a:t>Appendix – Strategic Alignment and Viability Assessment Matrix</a:t>
            </a:r>
          </a:p>
        </p:txBody>
      </p:sp>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37</a:t>
            </a:fld>
            <a:endParaRPr lang="en-GB"/>
          </a:p>
        </p:txBody>
      </p:sp>
    </p:spTree>
    <p:extLst>
      <p:ext uri="{BB962C8B-B14F-4D97-AF65-F5344CB8AC3E}">
        <p14:creationId xmlns:p14="http://schemas.microsoft.com/office/powerpoint/2010/main" val="981958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a:xfrm>
            <a:off x="265991" y="257177"/>
            <a:ext cx="9369425" cy="682625"/>
          </a:xfrm>
          <a:noFill/>
          <a:ln>
            <a:noFill/>
          </a:ln>
        </p:spPr>
        <p:txBody>
          <a:bodyPr vert="horz" wrap="square" lIns="46800" tIns="45720" rIns="46800" bIns="46800" numCol="1" anchor="b" anchorCtr="0" compatLnSpc="1">
            <a:prstTxWarp prst="textNoShape">
              <a:avLst/>
            </a:prstTxWarp>
          </a:bodyPr>
          <a:lstStyle/>
          <a:p>
            <a:r>
              <a:rPr dirty="0" smtClean="0"/>
              <a:t>Summary Strategic Alignment and </a:t>
            </a:r>
            <a:r>
              <a:rPr lang="en-GB" dirty="0" smtClean="0"/>
              <a:t>Feasibility </a:t>
            </a:r>
            <a:r>
              <a:rPr dirty="0" smtClean="0"/>
              <a:t>Matrix</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087174"/>
            <a:ext cx="6480720" cy="54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38</a:t>
            </a:fld>
            <a:endParaRPr lang="en-GB"/>
          </a:p>
        </p:txBody>
      </p:sp>
    </p:spTree>
    <p:extLst>
      <p:ext uri="{BB962C8B-B14F-4D97-AF65-F5344CB8AC3E}">
        <p14:creationId xmlns:p14="http://schemas.microsoft.com/office/powerpoint/2010/main" val="2993663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1496616" y="1700808"/>
            <a:ext cx="7689304" cy="682625"/>
          </a:xfrm>
          <a:prstGeom prst="rect">
            <a:avLst/>
          </a:prstGeom>
          <a:noFill/>
          <a:ln>
            <a:noFill/>
          </a:ln>
        </p:spPr>
        <p:txBody>
          <a:bodyPr vert="horz" wrap="square" lIns="46800" tIns="45720" rIns="46800" bIns="46800" numCol="1" anchor="b" anchorCtr="0" compatLnSpc="1">
            <a:prstTxWarp prst="textNoShape">
              <a:avLst/>
            </a:prstTxWarp>
          </a:bodyPr>
          <a:lstStyle>
            <a:lvl1pPr algn="l" defTabSz="457200" rtl="0" eaLnBrk="1" fontAlgn="base" hangingPunct="1">
              <a:lnSpc>
                <a:spcPts val="3400"/>
              </a:lnSpc>
              <a:spcBef>
                <a:spcPct val="0"/>
              </a:spcBef>
              <a:spcAft>
                <a:spcPct val="0"/>
              </a:spcAft>
              <a:buClr>
                <a:srgbClr val="D5201E"/>
              </a:buClr>
              <a:buFont typeface="Lucida Grande"/>
              <a:defRPr lang="en-GB" sz="2400" kern="1200" dirty="0">
                <a:solidFill>
                  <a:srgbClr val="D5201E"/>
                </a:solidFill>
                <a:latin typeface="Arial" pitchFamily="34" charset="0"/>
                <a:ea typeface="ＭＳ Ｐゴシック" pitchFamily="34" charset="-128"/>
                <a:cs typeface="+mj-cs"/>
              </a:defRPr>
            </a:lvl1pPr>
            <a:lvl2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2pPr>
            <a:lvl3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3pPr>
            <a:lvl4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4pPr>
            <a:lvl5pPr algn="l" defTabSz="457200" rtl="0" eaLnBrk="1" fontAlgn="base" hangingPunct="1">
              <a:lnSpc>
                <a:spcPts val="3400"/>
              </a:lnSpc>
              <a:spcBef>
                <a:spcPct val="0"/>
              </a:spcBef>
              <a:spcAft>
                <a:spcPct val="0"/>
              </a:spcAft>
              <a:buClr>
                <a:srgbClr val="D5201E"/>
              </a:buClr>
              <a:buFont typeface="Lucida Grande"/>
              <a:defRPr sz="2400">
                <a:solidFill>
                  <a:srgbClr val="D5201E"/>
                </a:solidFill>
                <a:latin typeface="Arial" charset="0"/>
                <a:ea typeface="ＭＳ Ｐゴシック" pitchFamily="34" charset="-128"/>
              </a:defRPr>
            </a:lvl5pPr>
            <a:lvl6pPr marL="4572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6pPr>
            <a:lvl7pPr marL="9144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7pPr>
            <a:lvl8pPr marL="13716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8pPr>
            <a:lvl9pPr marL="1828800" algn="l" defTabSz="457200" rtl="0" eaLnBrk="1" fontAlgn="base" hangingPunct="1">
              <a:lnSpc>
                <a:spcPts val="3400"/>
              </a:lnSpc>
              <a:spcBef>
                <a:spcPct val="0"/>
              </a:spcBef>
              <a:spcAft>
                <a:spcPct val="0"/>
              </a:spcAft>
              <a:buClr>
                <a:srgbClr val="D5201E"/>
              </a:buClr>
              <a:buFont typeface="Lucida Grande" pitchFamily="-106" charset="0"/>
              <a:defRPr sz="2800">
                <a:solidFill>
                  <a:srgbClr val="D5201E"/>
                </a:solidFill>
                <a:latin typeface="Arial" charset="0"/>
                <a:ea typeface="ＭＳ Ｐゴシック" pitchFamily="34" charset="-128"/>
              </a:defRPr>
            </a:lvl9pPr>
          </a:lstStyle>
          <a:p>
            <a:pPr algn="r"/>
            <a:r>
              <a:rPr lang="en-GB" dirty="0" smtClean="0"/>
              <a:t>Appendix – Full Feasibility Assessment Outline Plans</a:t>
            </a:r>
          </a:p>
        </p:txBody>
      </p:sp>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39</a:t>
            </a:fld>
            <a:endParaRPr lang="en-GB"/>
          </a:p>
        </p:txBody>
      </p:sp>
    </p:spTree>
    <p:extLst>
      <p:ext uri="{BB962C8B-B14F-4D97-AF65-F5344CB8AC3E}">
        <p14:creationId xmlns:p14="http://schemas.microsoft.com/office/powerpoint/2010/main" val="3028238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9"/>
          <p:cNvSpPr txBox="1">
            <a:spLocks noChangeArrowheads="1"/>
          </p:cNvSpPr>
          <p:nvPr/>
        </p:nvSpPr>
        <p:spPr>
          <a:xfrm>
            <a:off x="257088" y="1105719"/>
            <a:ext cx="4690138" cy="4843561"/>
          </a:xfrm>
          <a:prstGeom prst="rect">
            <a:avLst/>
          </a:prstGeom>
          <a:solidFill>
            <a:schemeClr val="accent6">
              <a:lumMod val="20000"/>
              <a:lumOff val="80000"/>
            </a:schemeClr>
          </a:solidFill>
          <a:ln>
            <a:no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20000"/>
              </a:spcBef>
              <a:buNone/>
            </a:pPr>
            <a:endParaRPr lang="en-GB" sz="1400" dirty="0" smtClean="0"/>
          </a:p>
          <a:p>
            <a:pPr marL="0" indent="0">
              <a:spcBef>
                <a:spcPct val="20000"/>
              </a:spcBef>
              <a:buNone/>
            </a:pPr>
            <a:endParaRPr lang="en-GB" sz="1400" dirty="0"/>
          </a:p>
          <a:p>
            <a:pPr marL="0" indent="0">
              <a:spcBef>
                <a:spcPct val="20000"/>
              </a:spcBef>
              <a:buNone/>
            </a:pPr>
            <a:endParaRPr lang="en-GB" sz="1400" dirty="0" smtClean="0"/>
          </a:p>
          <a:p>
            <a:pPr marL="0" indent="0">
              <a:spcBef>
                <a:spcPct val="20000"/>
              </a:spcBef>
              <a:buNone/>
            </a:pPr>
            <a:endParaRPr lang="en-GB" sz="1400" dirty="0"/>
          </a:p>
          <a:p>
            <a:pPr marL="0" indent="0">
              <a:spcBef>
                <a:spcPct val="20000"/>
              </a:spcBef>
              <a:buNone/>
            </a:pPr>
            <a:endParaRPr lang="en-GB" sz="1400" dirty="0" smtClean="0"/>
          </a:p>
          <a:p>
            <a:pPr marL="0" indent="0">
              <a:spcBef>
                <a:spcPct val="20000"/>
              </a:spcBef>
              <a:buNone/>
            </a:pPr>
            <a:endParaRPr lang="en-GB" sz="1400" dirty="0"/>
          </a:p>
          <a:p>
            <a:pPr marL="0" indent="0">
              <a:spcBef>
                <a:spcPct val="20000"/>
              </a:spcBef>
              <a:buNone/>
            </a:pPr>
            <a:endParaRPr lang="en-GB" sz="1400" dirty="0" smtClean="0"/>
          </a:p>
          <a:p>
            <a:pPr marL="0" indent="0">
              <a:spcBef>
                <a:spcPct val="20000"/>
              </a:spcBef>
              <a:buNone/>
            </a:pPr>
            <a:endParaRPr lang="en-GB" sz="1400" dirty="0"/>
          </a:p>
          <a:p>
            <a:pPr marL="0" indent="0">
              <a:spcBef>
                <a:spcPct val="20000"/>
              </a:spcBef>
              <a:buNone/>
            </a:pPr>
            <a:endParaRPr lang="en-GB" sz="1400" dirty="0" smtClean="0"/>
          </a:p>
          <a:p>
            <a:pPr marL="0" indent="0">
              <a:spcBef>
                <a:spcPct val="20000"/>
              </a:spcBef>
              <a:buNone/>
            </a:pPr>
            <a:endParaRPr lang="en-GB" sz="1400" dirty="0"/>
          </a:p>
          <a:p>
            <a:pPr marL="0" indent="0">
              <a:spcBef>
                <a:spcPct val="20000"/>
              </a:spcBef>
              <a:buNone/>
            </a:pPr>
            <a:endParaRPr lang="en-GB" sz="1400" dirty="0" smtClean="0"/>
          </a:p>
          <a:p>
            <a:pPr marL="0" indent="0">
              <a:spcBef>
                <a:spcPct val="20000"/>
              </a:spcBef>
              <a:buNone/>
            </a:pPr>
            <a:endParaRPr lang="en-GB" sz="1400" dirty="0"/>
          </a:p>
          <a:p>
            <a:pPr marL="0" indent="0">
              <a:spcBef>
                <a:spcPct val="20000"/>
              </a:spcBef>
              <a:buNone/>
            </a:pPr>
            <a:endParaRPr lang="en-GB" sz="1400" dirty="0" smtClean="0"/>
          </a:p>
        </p:txBody>
      </p:sp>
      <p:sp>
        <p:nvSpPr>
          <p:cNvPr id="2" name="Title 1"/>
          <p:cNvSpPr>
            <a:spLocks noGrp="1"/>
          </p:cNvSpPr>
          <p:nvPr>
            <p:ph type="title"/>
          </p:nvPr>
        </p:nvSpPr>
        <p:spPr/>
        <p:txBody>
          <a:bodyPr/>
          <a:lstStyle/>
          <a:p>
            <a:r>
              <a:rPr lang="en-GB" dirty="0" smtClean="0"/>
              <a:t>The brief is to develop a solution for the Leper Hospital site which provides a sustainable outcome around the three key parameters</a:t>
            </a:r>
            <a:endParaRPr lang="en-GB" dirty="0"/>
          </a:p>
        </p:txBody>
      </p:sp>
      <p:grpSp>
        <p:nvGrpSpPr>
          <p:cNvPr id="6" name="Group 5"/>
          <p:cNvGrpSpPr/>
          <p:nvPr/>
        </p:nvGrpSpPr>
        <p:grpSpPr>
          <a:xfrm>
            <a:off x="5564722" y="1556792"/>
            <a:ext cx="3931356" cy="3600400"/>
            <a:chOff x="2706539" y="1762407"/>
            <a:chExt cx="4600810" cy="4109860"/>
          </a:xfrm>
        </p:grpSpPr>
        <p:pic>
          <p:nvPicPr>
            <p:cNvPr id="38" name="Freeform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452" y="2424804"/>
              <a:ext cx="257333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p:cNvSpPr/>
            <p:nvPr/>
          </p:nvSpPr>
          <p:spPr bwMode="auto">
            <a:xfrm rot="20445569">
              <a:off x="4863338" y="2547665"/>
              <a:ext cx="161925" cy="161925"/>
            </a:xfrm>
            <a:prstGeom prst="ellipse">
              <a:avLst/>
            </a:prstGeom>
            <a:solidFill>
              <a:schemeClr val="bg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914400" eaLnBrk="0" hangingPunct="0">
                <a:defRPr/>
              </a:pPr>
              <a:endParaRPr lang="en-GB" sz="1800">
                <a:solidFill>
                  <a:schemeClr val="tx1"/>
                </a:solidFill>
              </a:endParaRPr>
            </a:p>
          </p:txBody>
        </p:sp>
        <p:sp>
          <p:nvSpPr>
            <p:cNvPr id="49" name="Oval 48"/>
            <p:cNvSpPr/>
            <p:nvPr/>
          </p:nvSpPr>
          <p:spPr bwMode="auto">
            <a:xfrm rot="20445569">
              <a:off x="5975054" y="4754747"/>
              <a:ext cx="161925" cy="161925"/>
            </a:xfrm>
            <a:prstGeom prst="ellipse">
              <a:avLst/>
            </a:prstGeom>
            <a:solidFill>
              <a:schemeClr val="bg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914400" eaLnBrk="0" hangingPunct="0">
                <a:defRPr/>
              </a:pPr>
              <a:endParaRPr lang="en-GB" sz="1800">
                <a:solidFill>
                  <a:schemeClr val="tx1"/>
                </a:solidFill>
              </a:endParaRPr>
            </a:p>
          </p:txBody>
        </p:sp>
        <p:sp>
          <p:nvSpPr>
            <p:cNvPr id="50" name="Oval 49"/>
            <p:cNvSpPr/>
            <p:nvPr/>
          </p:nvSpPr>
          <p:spPr bwMode="auto">
            <a:xfrm rot="20445569">
              <a:off x="3710176" y="4782816"/>
              <a:ext cx="161925" cy="161925"/>
            </a:xfrm>
            <a:prstGeom prst="ellipse">
              <a:avLst/>
            </a:prstGeom>
            <a:solidFill>
              <a:schemeClr val="bg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914400" eaLnBrk="0" hangingPunct="0">
                <a:defRPr/>
              </a:pPr>
              <a:endParaRPr lang="en-GB" sz="1800">
                <a:solidFill>
                  <a:schemeClr val="tx1"/>
                </a:solidFill>
              </a:endParaRPr>
            </a:p>
          </p:txBody>
        </p:sp>
        <p:sp>
          <p:nvSpPr>
            <p:cNvPr id="51" name="TextBox 23"/>
            <p:cNvSpPr txBox="1">
              <a:spLocks noChangeArrowheads="1"/>
            </p:cNvSpPr>
            <p:nvPr/>
          </p:nvSpPr>
          <p:spPr bwMode="auto">
            <a:xfrm>
              <a:off x="3349476" y="1762407"/>
              <a:ext cx="3186112" cy="8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9pPr>
            </a:lstStyle>
            <a:p>
              <a:pPr algn="ctr" eaLnBrk="1" hangingPunct="1"/>
              <a:r>
                <a:rPr lang="en-GB" sz="1600" b="1" dirty="0">
                  <a:solidFill>
                    <a:schemeClr val="tx1"/>
                  </a:solidFill>
                </a:rPr>
                <a:t>Conservation &amp; </a:t>
              </a:r>
              <a:r>
                <a:rPr lang="en-GB" sz="1600" b="1" dirty="0" smtClean="0">
                  <a:solidFill>
                    <a:schemeClr val="tx1"/>
                  </a:solidFill>
                </a:rPr>
                <a:t>Heritage</a:t>
              </a:r>
              <a:endParaRPr lang="en-GB" sz="1600" b="1" dirty="0">
                <a:solidFill>
                  <a:schemeClr val="tx1"/>
                </a:solidFill>
              </a:endParaRPr>
            </a:p>
          </p:txBody>
        </p:sp>
        <p:sp>
          <p:nvSpPr>
            <p:cNvPr id="52" name="TextBox 24"/>
            <p:cNvSpPr txBox="1">
              <a:spLocks noChangeArrowheads="1"/>
            </p:cNvSpPr>
            <p:nvPr/>
          </p:nvSpPr>
          <p:spPr bwMode="auto">
            <a:xfrm>
              <a:off x="5139246" y="5019117"/>
              <a:ext cx="2168103" cy="8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9pPr>
            </a:lstStyle>
            <a:p>
              <a:pPr algn="ctr" eaLnBrk="1" hangingPunct="1"/>
              <a:r>
                <a:rPr lang="en-GB" sz="1600" b="1" dirty="0">
                  <a:solidFill>
                    <a:schemeClr val="tx1"/>
                  </a:solidFill>
                </a:rPr>
                <a:t>Financial </a:t>
              </a:r>
              <a:r>
                <a:rPr lang="en-GB" sz="1600" b="1" dirty="0" smtClean="0">
                  <a:solidFill>
                    <a:schemeClr val="tx1"/>
                  </a:solidFill>
                </a:rPr>
                <a:t>Optimisation</a:t>
              </a:r>
              <a:endParaRPr lang="en-GB" sz="1600" b="1" dirty="0">
                <a:solidFill>
                  <a:schemeClr val="tx1"/>
                </a:solidFill>
              </a:endParaRPr>
            </a:p>
          </p:txBody>
        </p:sp>
        <p:sp>
          <p:nvSpPr>
            <p:cNvPr id="53" name="TextBox 25"/>
            <p:cNvSpPr txBox="1">
              <a:spLocks noChangeArrowheads="1"/>
            </p:cNvSpPr>
            <p:nvPr/>
          </p:nvSpPr>
          <p:spPr bwMode="auto">
            <a:xfrm>
              <a:off x="2706539" y="4988616"/>
              <a:ext cx="2295524" cy="8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defTabSz="457200" eaLnBrk="0" fontAlgn="base" hangingPunct="0">
                <a:spcBef>
                  <a:spcPct val="0"/>
                </a:spcBef>
                <a:spcAft>
                  <a:spcPct val="0"/>
                </a:spcAft>
                <a:defRPr sz="2800">
                  <a:solidFill>
                    <a:srgbClr val="D5201E"/>
                  </a:solidFill>
                  <a:latin typeface="Arial" charset="0"/>
                  <a:ea typeface="ＭＳ Ｐゴシック" pitchFamily="34" charset="-128"/>
                </a:defRPr>
              </a:lvl9pPr>
            </a:lstStyle>
            <a:p>
              <a:pPr algn="ctr" eaLnBrk="1" hangingPunct="1"/>
              <a:r>
                <a:rPr lang="en-GB" sz="1600" b="1" dirty="0">
                  <a:solidFill>
                    <a:schemeClr val="tx1"/>
                  </a:solidFill>
                </a:rPr>
                <a:t>Community </a:t>
              </a:r>
              <a:r>
                <a:rPr lang="en-GB" sz="1600" b="1" dirty="0" smtClean="0">
                  <a:solidFill>
                    <a:schemeClr val="tx1"/>
                  </a:solidFill>
                </a:rPr>
                <a:t>Benefit</a:t>
              </a:r>
              <a:endParaRPr lang="en-GB" sz="1600" b="1" dirty="0">
                <a:solidFill>
                  <a:schemeClr val="tx1"/>
                </a:solidFill>
              </a:endParaRPr>
            </a:p>
          </p:txBody>
        </p:sp>
        <p:grpSp>
          <p:nvGrpSpPr>
            <p:cNvPr id="54" name="Oval 20"/>
            <p:cNvGrpSpPr>
              <a:grpSpLocks/>
            </p:cNvGrpSpPr>
            <p:nvPr/>
          </p:nvGrpSpPr>
          <p:grpSpPr bwMode="auto">
            <a:xfrm>
              <a:off x="4790927" y="3907529"/>
              <a:ext cx="274637" cy="354012"/>
              <a:chOff x="1321" y="1221"/>
              <a:chExt cx="173" cy="223"/>
            </a:xfrm>
          </p:grpSpPr>
          <p:pic>
            <p:nvPicPr>
              <p:cNvPr id="55" name="Oval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 y="1221"/>
                <a:ext cx="17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27"/>
              <p:cNvSpPr txBox="1">
                <a:spLocks noChangeArrowheads="1"/>
              </p:cNvSpPr>
              <p:nvPr/>
            </p:nvSpPr>
            <p:spPr bwMode="auto">
              <a:xfrm rot="20445568">
                <a:off x="1382" y="1259"/>
                <a:ext cx="72" cy="7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D5201E"/>
                    </a:solidFill>
                    <a:latin typeface="Arial" charset="0"/>
                    <a:ea typeface="ＭＳ Ｐゴシック" pitchFamily="34" charset="-128"/>
                  </a:defRPr>
                </a:lvl1pPr>
                <a:lvl2pPr marL="742950" indent="-285750" eaLnBrk="0" hangingPunct="0">
                  <a:defRPr sz="2800">
                    <a:solidFill>
                      <a:srgbClr val="D5201E"/>
                    </a:solidFill>
                    <a:latin typeface="Arial" charset="0"/>
                    <a:ea typeface="ＭＳ Ｐゴシック" pitchFamily="34" charset="-128"/>
                  </a:defRPr>
                </a:lvl2pPr>
                <a:lvl3pPr marL="1143000" indent="-228600" eaLnBrk="0" hangingPunct="0">
                  <a:defRPr sz="2800">
                    <a:solidFill>
                      <a:srgbClr val="D5201E"/>
                    </a:solidFill>
                    <a:latin typeface="Arial" charset="0"/>
                    <a:ea typeface="ＭＳ Ｐゴシック" pitchFamily="34" charset="-128"/>
                  </a:defRPr>
                </a:lvl3pPr>
                <a:lvl4pPr marL="1600200" indent="-228600" eaLnBrk="0" hangingPunct="0">
                  <a:defRPr sz="2800">
                    <a:solidFill>
                      <a:srgbClr val="D5201E"/>
                    </a:solidFill>
                    <a:latin typeface="Arial" charset="0"/>
                    <a:ea typeface="ＭＳ Ｐゴシック" pitchFamily="34" charset="-128"/>
                  </a:defRPr>
                </a:lvl4pPr>
                <a:lvl5pPr marL="2057400" indent="-228600" eaLnBrk="0" hangingPunct="0">
                  <a:defRPr sz="2800">
                    <a:solidFill>
                      <a:srgbClr val="D5201E"/>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D5201E"/>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D5201E"/>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D5201E"/>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D5201E"/>
                    </a:solidFill>
                    <a:latin typeface="Arial" charset="0"/>
                    <a:ea typeface="ＭＳ Ｐゴシック" pitchFamily="34" charset="-128"/>
                  </a:defRPr>
                </a:lvl9pPr>
              </a:lstStyle>
              <a:p>
                <a:pPr defTabSz="914400"/>
                <a:endParaRPr lang="en-US" sz="1800">
                  <a:solidFill>
                    <a:schemeClr val="tx1"/>
                  </a:solidFill>
                </a:endParaRPr>
              </a:p>
            </p:txBody>
          </p:sp>
        </p:grpSp>
        <p:sp>
          <p:nvSpPr>
            <p:cNvPr id="57" name="Rectangle 28"/>
            <p:cNvSpPr>
              <a:spLocks noChangeArrowheads="1"/>
            </p:cNvSpPr>
            <p:nvPr/>
          </p:nvSpPr>
          <p:spPr bwMode="auto">
            <a:xfrm>
              <a:off x="2749402" y="2931215"/>
              <a:ext cx="1563687" cy="67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r>
                <a:rPr lang="en-GB" sz="1200" b="1" dirty="0">
                  <a:solidFill>
                    <a:schemeClr val="tx2"/>
                  </a:solidFill>
                </a:rPr>
                <a:t>Sustainable Outcome</a:t>
              </a:r>
            </a:p>
          </p:txBody>
        </p:sp>
        <p:sp>
          <p:nvSpPr>
            <p:cNvPr id="58" name="Line 29"/>
            <p:cNvSpPr>
              <a:spLocks noChangeShapeType="1"/>
            </p:cNvSpPr>
            <p:nvPr/>
          </p:nvSpPr>
          <p:spPr bwMode="auto">
            <a:xfrm>
              <a:off x="4081546" y="3582947"/>
              <a:ext cx="744304" cy="38490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p>
          </p:txBody>
        </p:sp>
      </p:grpSp>
      <p:sp>
        <p:nvSpPr>
          <p:cNvPr id="48" name="Rectangle 9"/>
          <p:cNvSpPr txBox="1">
            <a:spLocks noChangeArrowheads="1"/>
          </p:cNvSpPr>
          <p:nvPr/>
        </p:nvSpPr>
        <p:spPr>
          <a:xfrm>
            <a:off x="262862" y="1105719"/>
            <a:ext cx="4690138" cy="3455987"/>
          </a:xfrm>
          <a:prstGeom prst="rect">
            <a:avLst/>
          </a:prstGeom>
          <a:no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20000"/>
              </a:spcBef>
            </a:pPr>
            <a:r>
              <a:rPr lang="en-GB" sz="1400" dirty="0" smtClean="0"/>
              <a:t>St Michael’s Leper Hospital site contains the remains of St Michael’s Church and a 15</a:t>
            </a:r>
            <a:r>
              <a:rPr lang="en-GB" sz="1400" baseline="30000" dirty="0" smtClean="0"/>
              <a:t>th</a:t>
            </a:r>
            <a:r>
              <a:rPr lang="en-GB" sz="1400" dirty="0" smtClean="0"/>
              <a:t> Century 2-storey timber framed building known as the Master’s House.</a:t>
            </a:r>
          </a:p>
          <a:p>
            <a:pPr>
              <a:spcBef>
                <a:spcPct val="20000"/>
              </a:spcBef>
            </a:pPr>
            <a:r>
              <a:rPr lang="en-GB" sz="1400" dirty="0" smtClean="0"/>
              <a:t>Both buildings are Grade II* listed Scheduled Ancient Monuments; the site is a </a:t>
            </a:r>
            <a:r>
              <a:rPr lang="en-GB" sz="1400" b="1" dirty="0" smtClean="0">
                <a:solidFill>
                  <a:schemeClr val="tx2"/>
                </a:solidFill>
              </a:rPr>
              <a:t>Scheduled Ancient Monument</a:t>
            </a:r>
            <a:r>
              <a:rPr lang="en-GB" sz="1400" dirty="0" smtClean="0"/>
              <a:t>.</a:t>
            </a:r>
          </a:p>
          <a:p>
            <a:pPr>
              <a:spcBef>
                <a:spcPct val="20000"/>
              </a:spcBef>
            </a:pPr>
            <a:r>
              <a:rPr lang="en-GB" sz="1400" dirty="0" smtClean="0"/>
              <a:t>Despite planning consents being obtained for office development, the site remains undeveloped and the buildings remain on the English Heritage </a:t>
            </a:r>
            <a:r>
              <a:rPr lang="en-GB" sz="1400" b="1" dirty="0" smtClean="0">
                <a:solidFill>
                  <a:schemeClr val="tx2"/>
                </a:solidFill>
              </a:rPr>
              <a:t>At Risk Register</a:t>
            </a:r>
            <a:r>
              <a:rPr lang="en-GB" sz="1400" dirty="0" smtClean="0"/>
              <a:t>.</a:t>
            </a:r>
          </a:p>
          <a:p>
            <a:pPr>
              <a:spcBef>
                <a:spcPct val="20000"/>
              </a:spcBef>
            </a:pPr>
            <a:endParaRPr lang="en-GB" sz="1400" dirty="0" smtClean="0"/>
          </a:p>
          <a:p>
            <a:pPr marL="0" indent="0">
              <a:spcBef>
                <a:spcPct val="20000"/>
              </a:spcBef>
              <a:buNone/>
            </a:pPr>
            <a:endParaRPr lang="en-GB" sz="1400" dirty="0"/>
          </a:p>
          <a:p>
            <a:pPr>
              <a:spcBef>
                <a:spcPct val="20000"/>
              </a:spcBef>
            </a:pPr>
            <a:endParaRPr lang="en-GB" sz="1400" dirty="0" smtClean="0"/>
          </a:p>
          <a:p>
            <a:pPr>
              <a:spcBef>
                <a:spcPct val="20000"/>
              </a:spcBef>
            </a:pPr>
            <a:endParaRPr lang="en-GB" sz="1400" dirty="0"/>
          </a:p>
          <a:p>
            <a:pPr>
              <a:spcBef>
                <a:spcPct val="20000"/>
              </a:spcBef>
            </a:pPr>
            <a:endParaRPr lang="en-GB" sz="200" dirty="0" smtClean="0"/>
          </a:p>
          <a:p>
            <a:pPr>
              <a:spcBef>
                <a:spcPct val="20000"/>
              </a:spcBef>
            </a:pPr>
            <a:r>
              <a:rPr lang="en-GB" sz="1400" dirty="0" smtClean="0"/>
              <a:t>The objective of the feasibility is to develop a </a:t>
            </a:r>
            <a:r>
              <a:rPr lang="en-GB" sz="1400" b="1" dirty="0" smtClean="0">
                <a:solidFill>
                  <a:schemeClr val="tx2"/>
                </a:solidFill>
              </a:rPr>
              <a:t>sustainable solution </a:t>
            </a:r>
            <a:r>
              <a:rPr lang="en-GB" sz="1400" dirty="0" smtClean="0"/>
              <a:t>for the future use of the site around three key parameters…</a:t>
            </a:r>
          </a:p>
          <a:p>
            <a:pPr>
              <a:spcBef>
                <a:spcPct val="20000"/>
              </a:spcBef>
              <a:buFont typeface="Lucida Grande" pitchFamily="-106" charset="0"/>
              <a:buNone/>
            </a:pPr>
            <a:endParaRPr lang="en-GB" sz="1400" i="1" dirty="0"/>
          </a:p>
        </p:txBody>
      </p:sp>
      <p:sp>
        <p:nvSpPr>
          <p:cNvPr id="87" name="AutoShape 84"/>
          <p:cNvSpPr>
            <a:spLocks noChangeArrowheads="1"/>
          </p:cNvSpPr>
          <p:nvPr/>
        </p:nvSpPr>
        <p:spPr bwMode="auto">
          <a:xfrm rot="5400000">
            <a:off x="4886734" y="3063218"/>
            <a:ext cx="1355974" cy="359346"/>
          </a:xfrm>
          <a:prstGeom prst="triangle">
            <a:avLst>
              <a:gd name="adj" fmla="val 50000"/>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Rectangle 4"/>
          <p:cNvSpPr>
            <a:spLocks noChangeArrowheads="1"/>
          </p:cNvSpPr>
          <p:nvPr/>
        </p:nvSpPr>
        <p:spPr bwMode="auto">
          <a:xfrm>
            <a:off x="2649538" y="6160790"/>
            <a:ext cx="7256462" cy="436562"/>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r" eaLnBrk="0" hangingPunct="0">
              <a:lnSpc>
                <a:spcPct val="95000"/>
              </a:lnSpc>
            </a:pPr>
            <a:r>
              <a:rPr lang="en-GB" sz="1400" b="1" i="1" dirty="0" smtClean="0">
                <a:solidFill>
                  <a:schemeClr val="tx1"/>
                </a:solidFill>
              </a:rPr>
              <a:t>There is significant local interest and a wealth of knowledge regarding the site’s history which has been harnessed to inform the feasibility study</a:t>
            </a:r>
            <a:endParaRPr lang="en-GB" sz="1400" b="1" i="1" dirty="0">
              <a:solidFill>
                <a:schemeClr val="tx1"/>
              </a:solidFill>
            </a:endParaRPr>
          </a:p>
        </p:txBody>
      </p:sp>
      <p:pic>
        <p:nvPicPr>
          <p:cNvPr id="33796" name="Picture 4" descr="http://risk.english-heritage.org.uk/images/register/7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92" y="3652798"/>
            <a:ext cx="1965046" cy="131003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www.churches-uk-ireland.org/images/warks/warwick/un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80332" y="3652798"/>
            <a:ext cx="1956644" cy="1310027"/>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4</a:t>
            </a:fld>
            <a:endParaRPr lang="en-GB"/>
          </a:p>
        </p:txBody>
      </p:sp>
    </p:spTree>
    <p:extLst>
      <p:ext uri="{BB962C8B-B14F-4D97-AF65-F5344CB8AC3E}">
        <p14:creationId xmlns:p14="http://schemas.microsoft.com/office/powerpoint/2010/main" val="612744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324" y="-99392"/>
            <a:ext cx="9892675" cy="69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789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52" y="-99392"/>
            <a:ext cx="9921551" cy="702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644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52" y="-99392"/>
            <a:ext cx="9921551" cy="70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687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52" y="-99392"/>
            <a:ext cx="9921551" cy="702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06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52" y="-143508"/>
            <a:ext cx="9921552" cy="702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032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959" y="-99392"/>
            <a:ext cx="9921959" cy="704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692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7560" y="-99392"/>
            <a:ext cx="9993560" cy="706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594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643" y="-99392"/>
            <a:ext cx="9893357" cy="700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4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Consultation with a range of key stakeholders has provided background on the site and insight </a:t>
            </a:r>
            <a:r>
              <a:rPr lang="en-GB" sz="2000" dirty="0"/>
              <a:t>into the </a:t>
            </a:r>
            <a:r>
              <a:rPr lang="en-GB" sz="2000" dirty="0" smtClean="0"/>
              <a:t>range of possible </a:t>
            </a:r>
            <a:r>
              <a:rPr lang="en-GB" sz="2000" dirty="0"/>
              <a:t>development </a:t>
            </a:r>
            <a:r>
              <a:rPr lang="en-GB" sz="2000" dirty="0" smtClean="0"/>
              <a:t>opportunities</a:t>
            </a:r>
            <a:endParaRPr lang="en-GB" sz="2000" dirty="0"/>
          </a:p>
        </p:txBody>
      </p:sp>
      <p:sp>
        <p:nvSpPr>
          <p:cNvPr id="48" name="Rectangle 4"/>
          <p:cNvSpPr>
            <a:spLocks noChangeArrowheads="1"/>
          </p:cNvSpPr>
          <p:nvPr/>
        </p:nvSpPr>
        <p:spPr bwMode="auto">
          <a:xfrm>
            <a:off x="2649538" y="6177583"/>
            <a:ext cx="7256462" cy="436562"/>
          </a:xfrm>
          <a:prstGeom prst="rect">
            <a:avLst/>
          </a:prstGeom>
          <a:solidFill>
            <a:srgbClr val="B6DF1A"/>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000" tIns="46800" rIns="90000" bIns="46800" anchor="ctr"/>
          <a:lstStyle/>
          <a:p>
            <a:pPr algn="r" eaLnBrk="0" hangingPunct="0">
              <a:lnSpc>
                <a:spcPct val="95000"/>
              </a:lnSpc>
            </a:pPr>
            <a:r>
              <a:rPr lang="en-GB" sz="1400" b="1" i="1" dirty="0" smtClean="0">
                <a:solidFill>
                  <a:schemeClr val="tx1"/>
                </a:solidFill>
              </a:rPr>
              <a:t>The consultation process has allowed us to build up a clear picture of the site’s opportunities and constraints and these have been represented graphically…</a:t>
            </a:r>
            <a:endParaRPr lang="en-GB" sz="1400" b="1" i="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10178588"/>
              </p:ext>
            </p:extLst>
          </p:nvPr>
        </p:nvGraphicFramePr>
        <p:xfrm>
          <a:off x="4160219" y="1118200"/>
          <a:ext cx="5544616" cy="4831080"/>
        </p:xfrm>
        <a:graphic>
          <a:graphicData uri="http://schemas.openxmlformats.org/drawingml/2006/table">
            <a:tbl>
              <a:tblPr firstRow="1" bandRow="1">
                <a:tableStyleId>{91EBBBCC-DAD2-459C-BE2E-F6DE35CF9A28}</a:tableStyleId>
              </a:tblPr>
              <a:tblGrid>
                <a:gridCol w="1656184"/>
                <a:gridCol w="1800200"/>
                <a:gridCol w="2088232"/>
              </a:tblGrid>
              <a:tr h="225876">
                <a:tc>
                  <a:txBody>
                    <a:bodyPr/>
                    <a:lstStyle/>
                    <a:p>
                      <a:r>
                        <a:rPr lang="en-GB" sz="1100" dirty="0" smtClean="0"/>
                        <a:t>Who</a:t>
                      </a:r>
                      <a:endParaRPr lang="en-GB" sz="1100" dirty="0"/>
                    </a:p>
                  </a:txBody>
                  <a:tcPr/>
                </a:tc>
                <a:tc>
                  <a:txBody>
                    <a:bodyPr/>
                    <a:lstStyle/>
                    <a:p>
                      <a:r>
                        <a:rPr lang="en-GB" sz="1100" dirty="0" smtClean="0"/>
                        <a:t>Organisation</a:t>
                      </a:r>
                      <a:endParaRPr lang="en-GB" sz="1100" dirty="0"/>
                    </a:p>
                  </a:txBody>
                  <a:tcPr/>
                </a:tc>
                <a:tc>
                  <a:txBody>
                    <a:bodyPr/>
                    <a:lstStyle/>
                    <a:p>
                      <a:r>
                        <a:rPr lang="en-GB" sz="1100" dirty="0" smtClean="0"/>
                        <a:t>Role</a:t>
                      </a:r>
                      <a:endParaRPr lang="en-GB" sz="1100" dirty="0"/>
                    </a:p>
                  </a:txBody>
                  <a:tcPr/>
                </a:tc>
              </a:tr>
              <a:tr h="376460">
                <a:tc>
                  <a:txBody>
                    <a:bodyPr/>
                    <a:lstStyle/>
                    <a:p>
                      <a:r>
                        <a:rPr lang="en-GB" sz="1100" dirty="0" smtClean="0"/>
                        <a:t>Cllr Elizabeth Higgins</a:t>
                      </a:r>
                      <a:endParaRPr lang="en-GB" sz="1100" dirty="0"/>
                    </a:p>
                  </a:txBody>
                  <a:tcPr/>
                </a:tc>
                <a:tc>
                  <a:txBody>
                    <a:bodyPr/>
                    <a:lstStyle/>
                    <a:p>
                      <a:r>
                        <a:rPr lang="en-GB" sz="1100" dirty="0" smtClean="0"/>
                        <a:t>Warwick</a:t>
                      </a:r>
                      <a:r>
                        <a:rPr lang="en-GB" sz="1100" baseline="0" dirty="0" smtClean="0"/>
                        <a:t> District Council</a:t>
                      </a:r>
                    </a:p>
                    <a:p>
                      <a:r>
                        <a:rPr lang="en-GB" sz="1100" baseline="0" dirty="0" smtClean="0"/>
                        <a:t>Warwick Town Council</a:t>
                      </a:r>
                      <a:endParaRPr lang="en-GB" sz="1100" dirty="0"/>
                    </a:p>
                  </a:txBody>
                  <a:tcPr/>
                </a:tc>
                <a:tc>
                  <a:txBody>
                    <a:bodyPr/>
                    <a:lstStyle/>
                    <a:p>
                      <a:r>
                        <a:rPr lang="en-GB" sz="1100" dirty="0" smtClean="0"/>
                        <a:t>Heritage Champion</a:t>
                      </a:r>
                    </a:p>
                    <a:p>
                      <a:r>
                        <a:rPr lang="en-GB" sz="1100" dirty="0" smtClean="0"/>
                        <a:t>Mayor</a:t>
                      </a:r>
                      <a:endParaRPr lang="en-GB" sz="1100" dirty="0"/>
                    </a:p>
                  </a:txBody>
                  <a:tcPr/>
                </a:tc>
              </a:tr>
              <a:tr h="225876">
                <a:tc>
                  <a:txBody>
                    <a:bodyPr/>
                    <a:lstStyle/>
                    <a:p>
                      <a:r>
                        <a:rPr lang="en-GB" sz="1100" dirty="0" smtClean="0"/>
                        <a:t>Nick </a:t>
                      </a:r>
                      <a:r>
                        <a:rPr lang="en-GB" sz="1100" dirty="0" err="1" smtClean="0"/>
                        <a:t>Molyneux</a:t>
                      </a:r>
                      <a:endParaRPr lang="en-GB" sz="1100" dirty="0"/>
                    </a:p>
                  </a:txBody>
                  <a:tcPr/>
                </a:tc>
                <a:tc>
                  <a:txBody>
                    <a:bodyPr/>
                    <a:lstStyle/>
                    <a:p>
                      <a:r>
                        <a:rPr lang="en-GB" sz="1100" dirty="0" smtClean="0"/>
                        <a:t>English</a:t>
                      </a:r>
                      <a:r>
                        <a:rPr lang="en-GB" sz="1100" baseline="0" dirty="0" smtClean="0"/>
                        <a:t> Heritage</a:t>
                      </a:r>
                      <a:endParaRPr lang="en-GB" sz="1100" dirty="0"/>
                    </a:p>
                  </a:txBody>
                  <a:tcPr/>
                </a:tc>
                <a:tc>
                  <a:txBody>
                    <a:bodyPr/>
                    <a:lstStyle/>
                    <a:p>
                      <a:r>
                        <a:rPr lang="en-GB" sz="1100" dirty="0" smtClean="0"/>
                        <a:t>Historic Buildings Inspector</a:t>
                      </a:r>
                      <a:endParaRPr lang="en-GB" sz="1100" dirty="0"/>
                    </a:p>
                  </a:txBody>
                  <a:tcPr/>
                </a:tc>
              </a:tr>
              <a:tr h="225876">
                <a:tc>
                  <a:txBody>
                    <a:bodyPr/>
                    <a:lstStyle/>
                    <a:p>
                      <a:r>
                        <a:rPr lang="en-GB" sz="1100" dirty="0" err="1" smtClean="0"/>
                        <a:t>Glynis</a:t>
                      </a:r>
                      <a:r>
                        <a:rPr lang="en-GB" sz="1100" dirty="0" smtClean="0"/>
                        <a:t> Powell</a:t>
                      </a:r>
                      <a:endParaRPr lang="en-GB" sz="1100" dirty="0"/>
                    </a:p>
                  </a:txBody>
                  <a:tcPr/>
                </a:tc>
                <a:tc>
                  <a:txBody>
                    <a:bodyPr/>
                    <a:lstStyle/>
                    <a:p>
                      <a:r>
                        <a:rPr lang="en-GB" sz="1100" dirty="0" smtClean="0"/>
                        <a:t>Warwick County Council</a:t>
                      </a:r>
                      <a:endParaRPr lang="en-GB" sz="1100" dirty="0"/>
                    </a:p>
                  </a:txBody>
                  <a:tcPr/>
                </a:tc>
                <a:tc>
                  <a:txBody>
                    <a:bodyPr/>
                    <a:lstStyle/>
                    <a:p>
                      <a:r>
                        <a:rPr lang="en-GB" sz="1100" dirty="0" smtClean="0"/>
                        <a:t>Museum Development Officer</a:t>
                      </a:r>
                      <a:endParaRPr lang="en-GB" sz="1100" dirty="0"/>
                    </a:p>
                  </a:txBody>
                  <a:tcPr/>
                </a:tc>
              </a:tr>
              <a:tr h="225876">
                <a:tc>
                  <a:txBody>
                    <a:bodyPr/>
                    <a:lstStyle/>
                    <a:p>
                      <a:r>
                        <a:rPr lang="en-GB" sz="1100" dirty="0" smtClean="0"/>
                        <a:t>Judy Ross</a:t>
                      </a:r>
                      <a:endParaRPr lang="en-GB" sz="1100" dirty="0"/>
                    </a:p>
                  </a:txBody>
                  <a:tcPr/>
                </a:tc>
                <a:tc>
                  <a:txBody>
                    <a:bodyPr/>
                    <a:lstStyle/>
                    <a:p>
                      <a:r>
                        <a:rPr lang="en-GB" sz="1100" dirty="0" smtClean="0"/>
                        <a:t>Leamington </a:t>
                      </a:r>
                      <a:r>
                        <a:rPr lang="en-GB" sz="1100" dirty="0" err="1" smtClean="0"/>
                        <a:t>Cons’n</a:t>
                      </a:r>
                      <a:r>
                        <a:rPr lang="en-GB" sz="1100" dirty="0" smtClean="0"/>
                        <a:t> Trust</a:t>
                      </a:r>
                      <a:endParaRPr lang="en-GB" sz="1100" dirty="0"/>
                    </a:p>
                  </a:txBody>
                  <a:tcPr/>
                </a:tc>
                <a:tc>
                  <a:txBody>
                    <a:bodyPr/>
                    <a:lstStyle/>
                    <a:p>
                      <a:r>
                        <a:rPr lang="en-GB" sz="1100" dirty="0" smtClean="0"/>
                        <a:t>Chair</a:t>
                      </a:r>
                      <a:endParaRPr lang="en-GB" sz="1100" dirty="0"/>
                    </a:p>
                  </a:txBody>
                  <a:tcPr/>
                </a:tc>
              </a:tr>
              <a:tr h="225876">
                <a:tc>
                  <a:txBody>
                    <a:bodyPr/>
                    <a:lstStyle/>
                    <a:p>
                      <a:r>
                        <a:rPr lang="en-GB" sz="1100" dirty="0" smtClean="0"/>
                        <a:t>Lt. Col. Kenneth Cross</a:t>
                      </a:r>
                      <a:endParaRPr lang="en-GB" sz="1100" dirty="0"/>
                    </a:p>
                  </a:txBody>
                  <a:tcPr/>
                </a:tc>
                <a:tc>
                  <a:txBody>
                    <a:bodyPr/>
                    <a:lstStyle/>
                    <a:p>
                      <a:r>
                        <a:rPr lang="en-GB" sz="1100" dirty="0" smtClean="0"/>
                        <a:t>Order of Saint Lazarus</a:t>
                      </a:r>
                      <a:endParaRPr lang="en-GB" sz="1100" dirty="0"/>
                    </a:p>
                  </a:txBody>
                  <a:tcPr/>
                </a:tc>
                <a:tc>
                  <a:txBody>
                    <a:bodyPr/>
                    <a:lstStyle/>
                    <a:p>
                      <a:r>
                        <a:rPr lang="en-GB" sz="1100" dirty="0" smtClean="0"/>
                        <a:t>Commander</a:t>
                      </a:r>
                      <a:endParaRPr lang="en-GB" sz="1100" dirty="0"/>
                    </a:p>
                  </a:txBody>
                  <a:tcPr/>
                </a:tc>
              </a:tr>
              <a:tr h="225876">
                <a:tc>
                  <a:txBody>
                    <a:bodyPr/>
                    <a:lstStyle/>
                    <a:p>
                      <a:r>
                        <a:rPr lang="en-GB" sz="1100" dirty="0" smtClean="0"/>
                        <a:t>James Mackay</a:t>
                      </a:r>
                      <a:endParaRPr lang="en-GB" sz="1100" dirty="0"/>
                    </a:p>
                  </a:txBody>
                  <a:tcPr/>
                </a:tc>
                <a:tc>
                  <a:txBody>
                    <a:bodyPr/>
                    <a:lstStyle/>
                    <a:p>
                      <a:r>
                        <a:rPr lang="en-GB" sz="1100" dirty="0" smtClean="0"/>
                        <a:t>Warwick Society</a:t>
                      </a:r>
                      <a:endParaRPr lang="en-GB" sz="1100" dirty="0"/>
                    </a:p>
                  </a:txBody>
                  <a:tcPr/>
                </a:tc>
                <a:tc>
                  <a:txBody>
                    <a:bodyPr/>
                    <a:lstStyle/>
                    <a:p>
                      <a:r>
                        <a:rPr lang="en-GB" sz="1100" dirty="0" smtClean="0"/>
                        <a:t>Chairman</a:t>
                      </a:r>
                      <a:endParaRPr lang="en-GB" sz="1100" dirty="0"/>
                    </a:p>
                  </a:txBody>
                  <a:tcPr/>
                </a:tc>
              </a:tr>
              <a:tr h="225876">
                <a:tc>
                  <a:txBody>
                    <a:bodyPr/>
                    <a:lstStyle/>
                    <a:p>
                      <a:r>
                        <a:rPr lang="en-GB" sz="1100" dirty="0" smtClean="0"/>
                        <a:t>Dr Christine </a:t>
                      </a:r>
                      <a:r>
                        <a:rPr lang="en-GB" sz="1100" dirty="0" err="1" smtClean="0"/>
                        <a:t>Hodgetts</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Warwick Society</a:t>
                      </a:r>
                    </a:p>
                  </a:txBody>
                  <a:tcPr/>
                </a:tc>
                <a:tc>
                  <a:txBody>
                    <a:bodyPr/>
                    <a:lstStyle/>
                    <a:p>
                      <a:r>
                        <a:rPr lang="en-GB" sz="1100" dirty="0" smtClean="0"/>
                        <a:t>Historian</a:t>
                      </a:r>
                      <a:endParaRPr lang="en-GB" sz="1100" dirty="0"/>
                    </a:p>
                  </a:txBody>
                  <a:tcPr/>
                </a:tc>
              </a:tr>
              <a:tr h="236944">
                <a:tc>
                  <a:txBody>
                    <a:bodyPr/>
                    <a:lstStyle/>
                    <a:p>
                      <a:r>
                        <a:rPr lang="en-GB" sz="1100" dirty="0" smtClean="0"/>
                        <a:t>Laura </a:t>
                      </a:r>
                      <a:r>
                        <a:rPr lang="en-GB" sz="1100" dirty="0" err="1" smtClean="0"/>
                        <a:t>Pye</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Warwick County Council</a:t>
                      </a:r>
                    </a:p>
                  </a:txBody>
                  <a:tcPr/>
                </a:tc>
                <a:tc>
                  <a:txBody>
                    <a:bodyPr/>
                    <a:lstStyle/>
                    <a:p>
                      <a:r>
                        <a:rPr lang="en-GB" sz="1100" dirty="0" smtClean="0"/>
                        <a:t>Community Engagement </a:t>
                      </a:r>
                      <a:r>
                        <a:rPr lang="en-GB" sz="1100" dirty="0" err="1" smtClean="0"/>
                        <a:t>Mgr</a:t>
                      </a:r>
                      <a:endParaRPr lang="en-GB" sz="1100" dirty="0"/>
                    </a:p>
                  </a:txBody>
                  <a:tcPr/>
                </a:tc>
              </a:tr>
              <a:tr h="225876">
                <a:tc>
                  <a:txBody>
                    <a:bodyPr/>
                    <a:lstStyle/>
                    <a:p>
                      <a:r>
                        <a:rPr lang="en-GB" sz="1100" dirty="0" smtClean="0"/>
                        <a:t>Caroline Stanford</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Landmark Trust</a:t>
                      </a:r>
                    </a:p>
                  </a:txBody>
                  <a:tcPr/>
                </a:tc>
                <a:tc>
                  <a:txBody>
                    <a:bodyPr/>
                    <a:lstStyle/>
                    <a:p>
                      <a:r>
                        <a:rPr lang="en-GB" sz="1100" dirty="0" smtClean="0"/>
                        <a:t>Historian</a:t>
                      </a:r>
                      <a:endParaRPr lang="en-GB" sz="1100" dirty="0"/>
                    </a:p>
                  </a:txBody>
                  <a:tcPr/>
                </a:tc>
              </a:tr>
              <a:tr h="225876">
                <a:tc>
                  <a:txBody>
                    <a:bodyPr/>
                    <a:lstStyle/>
                    <a:p>
                      <a:r>
                        <a:rPr lang="en-GB" sz="1100" dirty="0" smtClean="0"/>
                        <a:t>Clive Haywood</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Frank Haywood</a:t>
                      </a:r>
                    </a:p>
                  </a:txBody>
                  <a:tcPr/>
                </a:tc>
                <a:tc>
                  <a:txBody>
                    <a:bodyPr/>
                    <a:lstStyle/>
                    <a:p>
                      <a:r>
                        <a:rPr lang="en-GB" sz="1100" dirty="0" smtClean="0"/>
                        <a:t>Structural Engineer</a:t>
                      </a:r>
                      <a:endParaRPr lang="en-GB" sz="1100" dirty="0"/>
                    </a:p>
                  </a:txBody>
                  <a:tcPr/>
                </a:tc>
              </a:tr>
              <a:tr h="225876">
                <a:tc>
                  <a:txBody>
                    <a:bodyPr/>
                    <a:lstStyle/>
                    <a:p>
                      <a:r>
                        <a:rPr lang="en-GB" sz="1100" dirty="0" smtClean="0"/>
                        <a:t>Pattie Hall</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Hill Close Gardens</a:t>
                      </a:r>
                    </a:p>
                  </a:txBody>
                  <a:tcPr/>
                </a:tc>
                <a:tc>
                  <a:txBody>
                    <a:bodyPr/>
                    <a:lstStyle/>
                    <a:p>
                      <a:r>
                        <a:rPr lang="en-GB" sz="1100" dirty="0" smtClean="0"/>
                        <a:t>Centre Manager</a:t>
                      </a:r>
                      <a:endParaRPr lang="en-GB" sz="1100" dirty="0"/>
                    </a:p>
                  </a:txBody>
                  <a:tcPr/>
                </a:tc>
              </a:tr>
              <a:tr h="228955">
                <a:tc>
                  <a:txBody>
                    <a:bodyPr/>
                    <a:lstStyle/>
                    <a:p>
                      <a:r>
                        <a:rPr lang="en-GB" sz="1100" dirty="0" smtClean="0"/>
                        <a:t>Jeff </a:t>
                      </a:r>
                      <a:r>
                        <a:rPr lang="en-GB" sz="1100" dirty="0" err="1" smtClean="0"/>
                        <a:t>Watkin</a:t>
                      </a:r>
                      <a:endParaRPr lang="en-GB"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Royal Pump Rooms</a:t>
                      </a:r>
                    </a:p>
                  </a:txBody>
                  <a:tcPr/>
                </a:tc>
                <a:tc>
                  <a:txBody>
                    <a:bodyPr/>
                    <a:lstStyle/>
                    <a:p>
                      <a:r>
                        <a:rPr lang="en-GB" sz="1100" dirty="0" smtClean="0"/>
                        <a:t>Heritage and Arts Manger</a:t>
                      </a:r>
                      <a:endParaRPr lang="en-GB" sz="1100" dirty="0"/>
                    </a:p>
                  </a:txBody>
                  <a:tcPr/>
                </a:tc>
              </a:tr>
              <a:tr h="228955">
                <a:tc>
                  <a:txBody>
                    <a:bodyPr/>
                    <a:lstStyle/>
                    <a:p>
                      <a:r>
                        <a:rPr lang="en-GB" sz="1100" dirty="0" smtClean="0"/>
                        <a:t>Louise</a:t>
                      </a:r>
                      <a:r>
                        <a:rPr lang="en-GB" sz="1100" baseline="0" dirty="0" smtClean="0"/>
                        <a:t> Male</a:t>
                      </a:r>
                      <a:endParaRPr lang="en-GB"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Action 21</a:t>
                      </a:r>
                    </a:p>
                  </a:txBody>
                  <a:tcPr/>
                </a:tc>
                <a:tc>
                  <a:txBody>
                    <a:bodyPr/>
                    <a:lstStyle/>
                    <a:p>
                      <a:r>
                        <a:rPr lang="en-GB" sz="1100" dirty="0" smtClean="0"/>
                        <a:t>Manager</a:t>
                      </a:r>
                      <a:endParaRPr lang="en-GB" sz="1100" dirty="0"/>
                    </a:p>
                  </a:txBody>
                  <a:tcPr/>
                </a:tc>
              </a:tr>
              <a:tr h="228955">
                <a:tc>
                  <a:txBody>
                    <a:bodyPr/>
                    <a:lstStyle/>
                    <a:p>
                      <a:r>
                        <a:rPr lang="en-GB" sz="1100" dirty="0" smtClean="0"/>
                        <a:t>Tim Willis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Warwick County Council</a:t>
                      </a:r>
                    </a:p>
                  </a:txBody>
                  <a:tcPr/>
                </a:tc>
                <a:tc>
                  <a:txBody>
                    <a:bodyPr/>
                    <a:lstStyle/>
                    <a:p>
                      <a:r>
                        <a:rPr lang="en-GB" sz="1100" dirty="0" smtClean="0"/>
                        <a:t>Strategic Commissioning</a:t>
                      </a:r>
                      <a:endParaRPr lang="en-GB" sz="1100" dirty="0"/>
                    </a:p>
                  </a:txBody>
                  <a:tcPr/>
                </a:tc>
              </a:tr>
              <a:tr h="228955">
                <a:tc>
                  <a:txBody>
                    <a:bodyPr/>
                    <a:lstStyle/>
                    <a:p>
                      <a:r>
                        <a:rPr lang="en-GB" sz="1100" dirty="0" smtClean="0"/>
                        <a:t>Roy Mowbray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Waterloo Housing Group</a:t>
                      </a:r>
                    </a:p>
                  </a:txBody>
                  <a:tcPr/>
                </a:tc>
                <a:tc>
                  <a:txBody>
                    <a:bodyPr/>
                    <a:lstStyle/>
                    <a:p>
                      <a:r>
                        <a:rPr lang="en-GB" sz="1100" dirty="0" smtClean="0"/>
                        <a:t>Development Manager</a:t>
                      </a:r>
                      <a:endParaRPr lang="en-GB" sz="1100" dirty="0"/>
                    </a:p>
                  </a:txBody>
                  <a:tcPr/>
                </a:tc>
              </a:tr>
              <a:tr h="228955">
                <a:tc>
                  <a:txBody>
                    <a:bodyPr/>
                    <a:lstStyle/>
                    <a:p>
                      <a:r>
                        <a:rPr lang="en-GB" sz="1100" dirty="0" smtClean="0"/>
                        <a:t>Mark Patten</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a:t>
                      </a:r>
                    </a:p>
                  </a:txBody>
                  <a:tcPr/>
                </a:tc>
                <a:tc>
                  <a:txBody>
                    <a:bodyPr/>
                    <a:lstStyle/>
                    <a:p>
                      <a:r>
                        <a:rPr lang="en-GB" sz="1100" dirty="0" smtClean="0"/>
                        <a:t>Owner’s son-in-law</a:t>
                      </a:r>
                      <a:endParaRPr lang="en-GB" sz="1100" dirty="0"/>
                    </a:p>
                  </a:txBody>
                  <a:tcPr/>
                </a:tc>
              </a:tr>
              <a:tr h="228955">
                <a:tc>
                  <a:txBody>
                    <a:bodyPr/>
                    <a:lstStyle/>
                    <a:p>
                      <a:r>
                        <a:rPr lang="en-GB" sz="1100" dirty="0" smtClean="0"/>
                        <a:t>Mark Thompson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Wareing &amp; Co</a:t>
                      </a:r>
                    </a:p>
                  </a:txBody>
                  <a:tcPr/>
                </a:tc>
                <a:tc>
                  <a:txBody>
                    <a:bodyPr/>
                    <a:lstStyle/>
                    <a:p>
                      <a:r>
                        <a:rPr lang="en-GB" sz="1100" dirty="0" smtClean="0"/>
                        <a:t>Site Owner’s Agent</a:t>
                      </a:r>
                      <a:endParaRPr lang="en-GB" sz="1100" dirty="0"/>
                    </a:p>
                  </a:txBody>
                  <a:tcPr/>
                </a:tc>
              </a:tr>
            </a:tbl>
          </a:graphicData>
        </a:graphic>
      </p:graphicFrame>
      <p:sp>
        <p:nvSpPr>
          <p:cNvPr id="7" name="Rectangle 9"/>
          <p:cNvSpPr txBox="1">
            <a:spLocks noChangeArrowheads="1"/>
          </p:cNvSpPr>
          <p:nvPr/>
        </p:nvSpPr>
        <p:spPr>
          <a:xfrm>
            <a:off x="118846" y="1269157"/>
            <a:ext cx="3682026" cy="3455987"/>
          </a:xfrm>
          <a:prstGeom prst="rect">
            <a:avLst/>
          </a:prstGeom>
          <a:no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20000"/>
              </a:spcBef>
            </a:pPr>
            <a:r>
              <a:rPr lang="en-GB" sz="1400" dirty="0" smtClean="0"/>
              <a:t>To gather background information on the history of the site and previous development schemes.</a:t>
            </a:r>
          </a:p>
          <a:p>
            <a:pPr>
              <a:spcBef>
                <a:spcPct val="20000"/>
              </a:spcBef>
            </a:pPr>
            <a:r>
              <a:rPr lang="en-GB" sz="1400" dirty="0" smtClean="0"/>
              <a:t>To understand the key development opportunities and constraints.</a:t>
            </a:r>
          </a:p>
          <a:p>
            <a:pPr>
              <a:spcBef>
                <a:spcPct val="20000"/>
              </a:spcBef>
            </a:pPr>
            <a:r>
              <a:rPr lang="en-GB" sz="1400" dirty="0"/>
              <a:t>To </a:t>
            </a:r>
            <a:r>
              <a:rPr lang="en-GB" sz="1400" dirty="0" smtClean="0"/>
              <a:t>capture insights into the local ‘market’ for the various use categories within Warwick.</a:t>
            </a:r>
          </a:p>
          <a:p>
            <a:pPr>
              <a:spcBef>
                <a:spcPct val="20000"/>
              </a:spcBef>
            </a:pPr>
            <a:r>
              <a:rPr lang="en-GB" sz="1400" dirty="0" smtClean="0"/>
              <a:t>To gauge </a:t>
            </a:r>
            <a:r>
              <a:rPr lang="en-GB" sz="1400" dirty="0"/>
              <a:t>stakeholders’ appetite for </a:t>
            </a:r>
            <a:r>
              <a:rPr lang="en-GB" sz="1400" dirty="0" smtClean="0"/>
              <a:t>different change categories.</a:t>
            </a:r>
          </a:p>
          <a:p>
            <a:pPr>
              <a:spcBef>
                <a:spcPct val="20000"/>
              </a:spcBef>
            </a:pPr>
            <a:r>
              <a:rPr lang="en-GB" sz="1400" dirty="0" smtClean="0"/>
              <a:t>To explore the feasibility of specific development opportunities</a:t>
            </a:r>
          </a:p>
          <a:p>
            <a:pPr>
              <a:spcBef>
                <a:spcPct val="20000"/>
              </a:spcBef>
            </a:pPr>
            <a:endParaRPr lang="en-GB" sz="1400" dirty="0"/>
          </a:p>
          <a:p>
            <a:pPr>
              <a:spcBef>
                <a:spcPct val="20000"/>
              </a:spcBef>
            </a:pPr>
            <a:endParaRPr lang="en-GB" sz="1400" dirty="0" smtClean="0"/>
          </a:p>
          <a:p>
            <a:pPr>
              <a:spcBef>
                <a:spcPct val="20000"/>
              </a:spcBef>
              <a:buFont typeface="Lucida Grande" pitchFamily="-106" charset="0"/>
              <a:buNone/>
            </a:pPr>
            <a:endParaRPr lang="en-GB" sz="1400" i="1" dirty="0"/>
          </a:p>
        </p:txBody>
      </p:sp>
      <p:sp>
        <p:nvSpPr>
          <p:cNvPr id="8" name="AutoShape 84"/>
          <p:cNvSpPr>
            <a:spLocks noChangeArrowheads="1"/>
          </p:cNvSpPr>
          <p:nvPr/>
        </p:nvSpPr>
        <p:spPr bwMode="auto">
          <a:xfrm rot="5400000">
            <a:off x="3332560" y="2673349"/>
            <a:ext cx="1223963" cy="287338"/>
          </a:xfrm>
          <a:prstGeom prst="triangle">
            <a:avLst>
              <a:gd name="adj" fmla="val 50000"/>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Rectangle 9"/>
          <p:cNvSpPr txBox="1">
            <a:spLocks noChangeArrowheads="1"/>
          </p:cNvSpPr>
          <p:nvPr/>
        </p:nvSpPr>
        <p:spPr>
          <a:xfrm>
            <a:off x="262515" y="5012779"/>
            <a:ext cx="3682026" cy="822155"/>
          </a:xfrm>
          <a:prstGeom prst="rect">
            <a:avLst/>
          </a:prstGeom>
          <a:solidFill>
            <a:schemeClr val="accent3">
              <a:lumMod val="90000"/>
            </a:schemeClr>
          </a:solidFill>
          <a:ln/>
        </p:spPr>
        <p:txBody>
          <a:bodyPr/>
          <a:lstStyle>
            <a:lvl1pPr marL="269875" indent="-269875" algn="l" defTabSz="457200" rtl="0" eaLnBrk="1" fontAlgn="base" hangingPunct="1">
              <a:spcBef>
                <a:spcPct val="0"/>
              </a:spcBef>
              <a:spcAft>
                <a:spcPts val="600"/>
              </a:spcAft>
              <a:buClr>
                <a:srgbClr val="D5201E"/>
              </a:buClr>
              <a:buSzPct val="100000"/>
              <a:buFont typeface="Wingdings" pitchFamily="2" charset="2"/>
              <a:buChar char="§"/>
              <a:defRPr sz="1600" kern="1200">
                <a:solidFill>
                  <a:schemeClr val="tx1"/>
                </a:solidFill>
                <a:latin typeface="Arial" pitchFamily="34" charset="0"/>
                <a:ea typeface="+mn-ea"/>
                <a:cs typeface="+mn-cs"/>
              </a:defRPr>
            </a:lvl1pPr>
            <a:lvl2pPr marL="538163" indent="-274638"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2pPr>
            <a:lvl3pPr marL="801688" indent="-263525" algn="l" defTabSz="457200" rtl="0" eaLnBrk="1" fontAlgn="base" hangingPunct="1">
              <a:spcBef>
                <a:spcPct val="0"/>
              </a:spcBef>
              <a:spcAft>
                <a:spcPts val="600"/>
              </a:spcAft>
              <a:buChar char="•"/>
              <a:defRPr sz="1400" kern="1200">
                <a:solidFill>
                  <a:schemeClr val="tx1"/>
                </a:solidFill>
                <a:latin typeface="Arial" pitchFamily="34" charset="0"/>
                <a:ea typeface="+mn-ea"/>
                <a:cs typeface="+mn-cs"/>
              </a:defRPr>
            </a:lvl3pPr>
            <a:lvl4pPr marL="1028700"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4pPr>
            <a:lvl5pPr marL="1258888" indent="-228600" algn="l" defTabSz="457200" rtl="0" eaLnBrk="1" fontAlgn="base" hangingPunct="1">
              <a:spcBef>
                <a:spcPct val="0"/>
              </a:spcBef>
              <a:spcAft>
                <a:spcPts val="600"/>
              </a:spcAft>
              <a:buFont typeface="Arial" pitchFamily="34" charset="0"/>
              <a:buChar char="»"/>
              <a:defRPr sz="14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20000"/>
              </a:spcBef>
              <a:buNone/>
            </a:pPr>
            <a:r>
              <a:rPr lang="en-GB" sz="1400" dirty="0"/>
              <a:t>The consultation process has been critical to identifying opportunities and generating stakeholder interest and engagement</a:t>
            </a:r>
          </a:p>
          <a:p>
            <a:pPr>
              <a:spcBef>
                <a:spcPct val="20000"/>
              </a:spcBef>
              <a:buFont typeface="Lucida Grande" pitchFamily="-106" charset="0"/>
              <a:buNone/>
            </a:pPr>
            <a:endParaRPr lang="en-GB" sz="1400" i="1" dirty="0"/>
          </a:p>
        </p:txBody>
      </p:sp>
      <p:sp>
        <p:nvSpPr>
          <p:cNvPr id="10"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5</a:t>
            </a:fld>
            <a:endParaRPr lang="en-GB"/>
          </a:p>
        </p:txBody>
      </p:sp>
    </p:spTree>
    <p:extLst>
      <p:ext uri="{BB962C8B-B14F-4D97-AF65-F5344CB8AC3E}">
        <p14:creationId xmlns:p14="http://schemas.microsoft.com/office/powerpoint/2010/main" val="229118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2" y="0"/>
            <a:ext cx="9921552" cy="700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6</a:t>
            </a:fld>
            <a:endParaRPr lang="en-GB"/>
          </a:p>
        </p:txBody>
      </p:sp>
    </p:spTree>
    <p:extLst>
      <p:ext uri="{BB962C8B-B14F-4D97-AF65-F5344CB8AC3E}">
        <p14:creationId xmlns:p14="http://schemas.microsoft.com/office/powerpoint/2010/main" val="250779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3" y="-70056"/>
            <a:ext cx="9905999" cy="70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7</a:t>
            </a:fld>
            <a:endParaRPr lang="en-GB"/>
          </a:p>
        </p:txBody>
      </p:sp>
    </p:spTree>
    <p:extLst>
      <p:ext uri="{BB962C8B-B14F-4D97-AF65-F5344CB8AC3E}">
        <p14:creationId xmlns:p14="http://schemas.microsoft.com/office/powerpoint/2010/main" val="1572725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2" y="-99392"/>
            <a:ext cx="9921551" cy="70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8</a:t>
            </a:fld>
            <a:endParaRPr lang="en-GB"/>
          </a:p>
        </p:txBody>
      </p:sp>
    </p:spTree>
    <p:extLst>
      <p:ext uri="{BB962C8B-B14F-4D97-AF65-F5344CB8AC3E}">
        <p14:creationId xmlns:p14="http://schemas.microsoft.com/office/powerpoint/2010/main" val="93908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845" y="-99392"/>
            <a:ext cx="9892155" cy="699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p:cNvSpPr>
          <p:nvPr/>
        </p:nvSpPr>
        <p:spPr bwMode="auto">
          <a:xfrm>
            <a:off x="9633520" y="6597352"/>
            <a:ext cx="157162" cy="214312"/>
          </a:xfrm>
          <a:prstGeom prst="rect">
            <a:avLst/>
          </a:prstGeom>
          <a:ln>
            <a:miter lim="800000"/>
            <a:headEnd/>
            <a:tailEnd/>
          </a:ln>
        </p:spPr>
        <p:txBody>
          <a:bodyPr vert="horz" wrap="square" lIns="0" tIns="45720" rIns="0" bIns="45720" numCol="1" anchor="t" anchorCtr="0" compatLnSpc="1">
            <a:prstTxWarp prst="textNoShape">
              <a:avLst/>
            </a:prstTxWarp>
            <a:spAutoFit/>
          </a:bodyPr>
          <a:lstStyle>
            <a:defPPr>
              <a:defRPr lang="en-GB"/>
            </a:defPPr>
            <a:lvl1pPr algn="r" rtl="0" eaLnBrk="1" fontAlgn="base" hangingPunct="1">
              <a:spcBef>
                <a:spcPct val="0"/>
              </a:spcBef>
              <a:spcAft>
                <a:spcPct val="0"/>
              </a:spcAft>
              <a:buClrTx/>
              <a:buFontTx/>
              <a:buNone/>
              <a:defRPr sz="800" b="0" kern="1200" smtClean="0">
                <a:solidFill>
                  <a:srgbClr val="000000"/>
                </a:solidFill>
                <a:latin typeface="Arial" pitchFamily="34" charset="0"/>
                <a:ea typeface="ＭＳ Ｐゴシック" pitchFamily="34" charset="-128"/>
                <a:cs typeface="Arial" pitchFamily="34" charset="0"/>
              </a:defRPr>
            </a:lvl1pPr>
            <a:lvl2pPr marL="4572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2pPr>
            <a:lvl3pPr marL="9144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3pPr>
            <a:lvl4pPr marL="13716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4pPr>
            <a:lvl5pPr marL="1828800" algn="ctr" rtl="0" fontAlgn="base">
              <a:spcBef>
                <a:spcPct val="0"/>
              </a:spcBef>
              <a:spcAft>
                <a:spcPct val="0"/>
              </a:spcAft>
              <a:defRPr sz="2800" kern="1200">
                <a:solidFill>
                  <a:srgbClr val="D5201E"/>
                </a:solidFill>
                <a:latin typeface="Arial" pitchFamily="34" charset="0"/>
                <a:ea typeface="ＭＳ Ｐゴシック" pitchFamily="34" charset="-128"/>
                <a:cs typeface="+mn-cs"/>
              </a:defRPr>
            </a:lvl5pPr>
            <a:lvl6pPr marL="2286000" algn="l" defTabSz="914400" rtl="0" eaLnBrk="1" latinLnBrk="0" hangingPunct="1">
              <a:defRPr sz="2800" kern="1200">
                <a:solidFill>
                  <a:srgbClr val="D5201E"/>
                </a:solidFill>
                <a:latin typeface="Arial" pitchFamily="34" charset="0"/>
                <a:ea typeface="ＭＳ Ｐゴシック" pitchFamily="34" charset="-128"/>
                <a:cs typeface="+mn-cs"/>
              </a:defRPr>
            </a:lvl6pPr>
            <a:lvl7pPr marL="2743200" algn="l" defTabSz="914400" rtl="0" eaLnBrk="1" latinLnBrk="0" hangingPunct="1">
              <a:defRPr sz="2800" kern="1200">
                <a:solidFill>
                  <a:srgbClr val="D5201E"/>
                </a:solidFill>
                <a:latin typeface="Arial" pitchFamily="34" charset="0"/>
                <a:ea typeface="ＭＳ Ｐゴシック" pitchFamily="34" charset="-128"/>
                <a:cs typeface="+mn-cs"/>
              </a:defRPr>
            </a:lvl7pPr>
            <a:lvl8pPr marL="3200400" algn="l" defTabSz="914400" rtl="0" eaLnBrk="1" latinLnBrk="0" hangingPunct="1">
              <a:defRPr sz="2800" kern="1200">
                <a:solidFill>
                  <a:srgbClr val="D5201E"/>
                </a:solidFill>
                <a:latin typeface="Arial" pitchFamily="34" charset="0"/>
                <a:ea typeface="ＭＳ Ｐゴシック" pitchFamily="34" charset="-128"/>
                <a:cs typeface="+mn-cs"/>
              </a:defRPr>
            </a:lvl8pPr>
            <a:lvl9pPr marL="3657600" algn="l" defTabSz="914400" rtl="0" eaLnBrk="1" latinLnBrk="0" hangingPunct="1">
              <a:defRPr sz="2800" kern="1200">
                <a:solidFill>
                  <a:srgbClr val="D5201E"/>
                </a:solidFill>
                <a:latin typeface="Arial" pitchFamily="34" charset="0"/>
                <a:ea typeface="ＭＳ Ｐゴシック" pitchFamily="34" charset="-128"/>
                <a:cs typeface="+mn-cs"/>
              </a:defRPr>
            </a:lvl9pPr>
          </a:lstStyle>
          <a:p>
            <a:fld id="{A0B2E959-A38C-444C-9138-E5D82B627A39}" type="slidenum">
              <a:rPr lang="en-GB" smtClean="0"/>
              <a:pPr/>
              <a:t>9</a:t>
            </a:fld>
            <a:endParaRPr lang="en-GB"/>
          </a:p>
        </p:txBody>
      </p:sp>
    </p:spTree>
    <p:extLst>
      <p:ext uri="{BB962C8B-B14F-4D97-AF65-F5344CB8AC3E}">
        <p14:creationId xmlns:p14="http://schemas.microsoft.com/office/powerpoint/2010/main" val="3927197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y Template">
  <a:themeElements>
    <a:clrScheme name="KH_ECHarris">
      <a:dk1>
        <a:srgbClr val="000000"/>
      </a:dk1>
      <a:lt1>
        <a:srgbClr val="FFFFFF"/>
      </a:lt1>
      <a:dk2>
        <a:srgbClr val="D5201E"/>
      </a:dk2>
      <a:lt2>
        <a:srgbClr val="EBEBEC"/>
      </a:lt2>
      <a:accent1>
        <a:srgbClr val="B6DF1A"/>
      </a:accent1>
      <a:accent2>
        <a:srgbClr val="C3D781"/>
      </a:accent2>
      <a:accent3>
        <a:srgbClr val="E1EBC0"/>
      </a:accent3>
      <a:accent4>
        <a:srgbClr val="383F44"/>
      </a:accent4>
      <a:accent5>
        <a:srgbClr val="888C8F"/>
      </a:accent5>
      <a:accent6>
        <a:srgbClr val="C3C5C7"/>
      </a:accent6>
      <a:hlink>
        <a:srgbClr val="EEEEEE"/>
      </a:hlink>
      <a:folHlink>
        <a:srgbClr val="8B8D8E"/>
      </a:folHlink>
    </a:clrScheme>
    <a:fontScheme name="4_PPTTemplate GREY">
      <a:majorFont>
        <a:latin typeface=""/>
        <a:ea typeface=""/>
        <a:cs typeface=""/>
      </a:majorFont>
      <a:minorFont>
        <a:latin typeface=""/>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5"/>
          </a:solidFill>
        </a:ln>
      </a:spPr>
      <a:bodyPr/>
      <a:lstStyle/>
      <a:style>
        <a:lnRef idx="1">
          <a:schemeClr val="accent6"/>
        </a:lnRef>
        <a:fillRef idx="0">
          <a:schemeClr val="accent6"/>
        </a:fillRef>
        <a:effectRef idx="0">
          <a:schemeClr val="accent6"/>
        </a:effectRef>
        <a:fontRef idx="minor">
          <a:schemeClr val="tx1"/>
        </a:fontRef>
      </a:style>
    </a:lnDef>
    <a:txDef>
      <a:spPr>
        <a:noFill/>
      </a:spPr>
      <a:bodyPr wrap="none" rtlCol="0">
        <a:spAutoFit/>
      </a:bodyPr>
      <a:lstStyle>
        <a:defPPr>
          <a:buNone/>
          <a:defRPr sz="1200" b="0" dirty="0" err="1" smtClean="0"/>
        </a:defPPr>
      </a:lstStyle>
    </a:txDef>
  </a:objectDefaults>
  <a:extraClrSchemeLst>
    <a:extraClrScheme>
      <a:clrScheme name="PPTTemplate GRE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PTTemplate GREY 2">
        <a:dk1>
          <a:srgbClr val="000000"/>
        </a:dk1>
        <a:lt1>
          <a:srgbClr val="FFFFFF"/>
        </a:lt1>
        <a:dk2>
          <a:srgbClr val="D5201E"/>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PTTemplate GREY 3">
        <a:dk1>
          <a:srgbClr val="000000"/>
        </a:dk1>
        <a:lt1>
          <a:srgbClr val="FFFFFF"/>
        </a:lt1>
        <a:dk2>
          <a:srgbClr val="D5201E"/>
        </a:dk2>
        <a:lt2>
          <a:srgbClr val="EBEBEC"/>
        </a:lt2>
        <a:accent1>
          <a:srgbClr val="9BBD2D"/>
        </a:accent1>
        <a:accent2>
          <a:srgbClr val="C3D781"/>
        </a:accent2>
        <a:accent3>
          <a:srgbClr val="FFFFFF"/>
        </a:accent3>
        <a:accent4>
          <a:srgbClr val="000000"/>
        </a:accent4>
        <a:accent5>
          <a:srgbClr val="CBDBAD"/>
        </a:accent5>
        <a:accent6>
          <a:srgbClr val="B0C374"/>
        </a:accent6>
        <a:hlink>
          <a:srgbClr val="D5201E"/>
        </a:hlink>
        <a:folHlink>
          <a:srgbClr val="383F44"/>
        </a:folHlink>
      </a:clrScheme>
      <a:clrMap bg1="lt1" tx1="dk1" bg2="lt2" tx2="dk2" accent1="accent1" accent2="accent2" accent3="accent3" accent4="accent4" accent5="accent5" accent6="accent6" hlink="hlink" folHlink="folHlink"/>
    </a:extraClrScheme>
    <a:extraClrScheme>
      <a:clrScheme name="3_PPTTemplate GREY 1">
        <a:dk1>
          <a:srgbClr val="000000"/>
        </a:dk1>
        <a:lt1>
          <a:srgbClr val="FFFFFF"/>
        </a:lt1>
        <a:dk2>
          <a:srgbClr val="D5201E"/>
        </a:dk2>
        <a:lt2>
          <a:srgbClr val="EBEBEC"/>
        </a:lt2>
        <a:accent1>
          <a:srgbClr val="B6DF1A"/>
        </a:accent1>
        <a:accent2>
          <a:srgbClr val="C3D781"/>
        </a:accent2>
        <a:accent3>
          <a:srgbClr val="FFFFFF"/>
        </a:accent3>
        <a:accent4>
          <a:srgbClr val="000000"/>
        </a:accent4>
        <a:accent5>
          <a:srgbClr val="D7ECAB"/>
        </a:accent5>
        <a:accent6>
          <a:srgbClr val="B0C374"/>
        </a:accent6>
        <a:hlink>
          <a:srgbClr val="D5201E"/>
        </a:hlink>
        <a:folHlink>
          <a:srgbClr val="383F44"/>
        </a:folHlink>
      </a:clrScheme>
      <a:clrMap bg1="lt1" tx1="dk1" bg2="lt2" tx2="dk2" accent1="accent1" accent2="accent2" accent3="accent3" accent4="accent4" accent5="accent5" accent6="accent6" hlink="hlink" folHlink="folHlink"/>
    </a:extraClrScheme>
    <a:extraClrScheme>
      <a:clrScheme name="4_PPTTemplate GREY 1">
        <a:dk1>
          <a:srgbClr val="000000"/>
        </a:dk1>
        <a:lt1>
          <a:srgbClr val="FFFFFF"/>
        </a:lt1>
        <a:dk2>
          <a:srgbClr val="D5201E"/>
        </a:dk2>
        <a:lt2>
          <a:srgbClr val="EBEBEC"/>
        </a:lt2>
        <a:accent1>
          <a:srgbClr val="9BBD2D"/>
        </a:accent1>
        <a:accent2>
          <a:srgbClr val="C3D781"/>
        </a:accent2>
        <a:accent3>
          <a:srgbClr val="FFFFFF"/>
        </a:accent3>
        <a:accent4>
          <a:srgbClr val="000000"/>
        </a:accent4>
        <a:accent5>
          <a:srgbClr val="CBDBAD"/>
        </a:accent5>
        <a:accent6>
          <a:srgbClr val="B0C374"/>
        </a:accent6>
        <a:hlink>
          <a:srgbClr val="D5201E"/>
        </a:hlink>
        <a:folHlink>
          <a:srgbClr val="383F44"/>
        </a:folHlink>
      </a:clrScheme>
      <a:clrMap bg1="lt1" tx1="dk1" bg2="lt2" tx2="dk2" accent1="accent1" accent2="accent2" accent3="accent3" accent4="accent4" accent5="accent5" accent6="accent6" hlink="hlink" folHlink="folHlink"/>
    </a:extraClrScheme>
    <a:extraClrScheme>
      <a:clrScheme name="4_PPTTemplate GREY 2">
        <a:dk1>
          <a:srgbClr val="000000"/>
        </a:dk1>
        <a:lt1>
          <a:srgbClr val="FFFFFF"/>
        </a:lt1>
        <a:dk2>
          <a:srgbClr val="D5201E"/>
        </a:dk2>
        <a:lt2>
          <a:srgbClr val="EBEBEC"/>
        </a:lt2>
        <a:accent1>
          <a:srgbClr val="B6DF1A"/>
        </a:accent1>
        <a:accent2>
          <a:srgbClr val="C3D781"/>
        </a:accent2>
        <a:accent3>
          <a:srgbClr val="FFFFFF"/>
        </a:accent3>
        <a:accent4>
          <a:srgbClr val="000000"/>
        </a:accent4>
        <a:accent5>
          <a:srgbClr val="D7ECAB"/>
        </a:accent5>
        <a:accent6>
          <a:srgbClr val="B0C374"/>
        </a:accent6>
        <a:hlink>
          <a:srgbClr val="D5201E"/>
        </a:hlink>
        <a:folHlink>
          <a:srgbClr val="383F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5284770DB594E94590B7183A307B4" ma:contentTypeVersion="5" ma:contentTypeDescription="Create a new document." ma:contentTypeScope="" ma:versionID="a23b927a05c0cc5403e72b907a5545e0">
  <xsd:schema xmlns:xsd="http://www.w3.org/2001/XMLSchema" xmlns:p="http://schemas.microsoft.com/office/2006/metadata/properties" xmlns:ns2="ec609f4d-2ebb-46da-b609-bac8244ba60e" targetNamespace="http://schemas.microsoft.com/office/2006/metadata/properties" ma:root="true" ma:fieldsID="50223ac7b842119c4bf68f21e1f9bda7" ns2:_="">
    <xsd:import namespace="ec609f4d-2ebb-46da-b609-bac8244ba60e"/>
    <xsd:element name="properties">
      <xsd:complexType>
        <xsd:sequence>
          <xsd:element name="documentManagement">
            <xsd:complexType>
              <xsd:all>
                <xsd:element ref="ns2:Other_x0020_Business_x0020_Work_x0020_Order" minOccurs="0"/>
              </xsd:all>
            </xsd:complexType>
          </xsd:element>
        </xsd:sequence>
      </xsd:complexType>
    </xsd:element>
  </xsd:schema>
  <xsd:schema xmlns:xsd="http://www.w3.org/2001/XMLSchema" xmlns:dms="http://schemas.microsoft.com/office/2006/documentManagement/types" targetNamespace="ec609f4d-2ebb-46da-b609-bac8244ba60e" elementFormDefault="qualified">
    <xsd:import namespace="http://schemas.microsoft.com/office/2006/documentManagement/types"/>
    <xsd:element name="Other_x0020_Business_x0020_Work_x0020_Order" ma:index="8" nillable="true" ma:displayName="Other Business Work Order" ma:internalName="Other_x0020_Business_x0020_Work_x0020_Or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Other_x0020_Business_x0020_Work_x0020_Order xmlns="ec609f4d-2ebb-46da-b609-bac8244ba60e" xsi:nil="true"/>
  </documentManagement>
</p:properties>
</file>

<file path=customXml/itemProps1.xml><?xml version="1.0" encoding="utf-8"?>
<ds:datastoreItem xmlns:ds="http://schemas.openxmlformats.org/officeDocument/2006/customXml" ds:itemID="{A0B15E3C-7BD6-46C4-AFEB-A9073BEEB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09f4d-2ebb-46da-b609-bac8244ba60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6C40AF2-E893-4DEB-9EB9-A89F320EAB3A}">
  <ds:schemaRefs>
    <ds:schemaRef ds:uri="http://schemas.microsoft.com/sharepoint/v3/contenttype/forms"/>
  </ds:schemaRefs>
</ds:datastoreItem>
</file>

<file path=customXml/itemProps3.xml><?xml version="1.0" encoding="utf-8"?>
<ds:datastoreItem xmlns:ds="http://schemas.openxmlformats.org/officeDocument/2006/customXml" ds:itemID="{B563C1D4-5C11-4A26-953D-E9C7F5DC932A}">
  <ds:schemaRef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ec609f4d-2ebb-46da-b609-bac8244ba60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4996</Words>
  <Application>Microsoft Office PowerPoint</Application>
  <PresentationFormat>A4 Paper (210x297 mm)</PresentationFormat>
  <Paragraphs>848</Paragraphs>
  <Slides>47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1_My Template</vt:lpstr>
      <vt:lpstr>Photo Editor Photo</vt:lpstr>
      <vt:lpstr>Leper’s Hospital, Saltisford, Warwick Feasibility Study</vt:lpstr>
      <vt:lpstr>PowerPoint Presentation</vt:lpstr>
      <vt:lpstr>PowerPoint Presentation</vt:lpstr>
      <vt:lpstr>The brief is to develop a solution for the Leper Hospital site which provides a sustainable outcome around the three key parameters</vt:lpstr>
      <vt:lpstr>Consultation with a range of key stakeholders has provided background on the site and insight into the range of possible development opportunities</vt:lpstr>
      <vt:lpstr>PowerPoint Presentation</vt:lpstr>
      <vt:lpstr>PowerPoint Presentation</vt:lpstr>
      <vt:lpstr>PowerPoint Presentation</vt:lpstr>
      <vt:lpstr>PowerPoint Presentation</vt:lpstr>
      <vt:lpstr>PowerPoint Presentation</vt:lpstr>
      <vt:lpstr>PowerPoint Presentation</vt:lpstr>
      <vt:lpstr>We have evaluated each option against specific criteria for each of the three assessment parameters identified</vt:lpstr>
      <vt:lpstr>This feasibility exercise has looked at a wide range of use categories and options for reconfiguring the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order to secure interest from the developer / provider market, it will be necessary to mitigate the development risks in four key areas</vt:lpstr>
      <vt:lpstr>PowerPoint Presentation</vt:lpstr>
      <vt:lpstr>PowerPoint Presentation</vt:lpstr>
      <vt:lpstr>PowerPoint Presentation</vt:lpstr>
      <vt:lpstr>PowerPoint Presentation</vt:lpstr>
      <vt:lpstr>PowerPoint Presentation</vt:lpstr>
      <vt:lpstr>PowerPoint Presentation</vt:lpstr>
      <vt:lpstr>We have carried out a high level assessment of certain option groups – ie Commercial Site Development…</vt:lpstr>
      <vt:lpstr>… Heritage / Cultural Use</vt:lpstr>
      <vt:lpstr>… Community Services</vt:lpstr>
      <vt:lpstr>… Social Enterprise</vt:lpstr>
      <vt:lpstr>… Specialist End User</vt:lpstr>
      <vt:lpstr>PowerPoint Presentation</vt:lpstr>
      <vt:lpstr>Summary Strategic Alignment and Feasibility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13</cp:revision>
  <cp:lastPrinted>2008-09-30T12:15:04Z</cp:lastPrinted>
  <dcterms:created xsi:type="dcterms:W3CDTF">2010-02-19T15:07:11Z</dcterms:created>
  <dcterms:modified xsi:type="dcterms:W3CDTF">2012-12-21T15:42:36Z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0x0101003DB5284770DB594E94590B7183A307B4</vt:lpwstr>
  </property>
</Properties>
</file>